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2" r:id="rId7"/>
    <p:sldId id="263" r:id="rId8"/>
    <p:sldId id="264" r:id="rId9"/>
    <p:sldId id="265" r:id="rId10"/>
    <p:sldId id="266"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3" d="100"/>
          <a:sy n="93" d="100"/>
        </p:scale>
        <p:origin x="25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openxmlformats.org/officeDocument/2006/relationships/customXml" Target="../customXml/item3.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29F98494-64D8-4323-A075-ECAB66BC3F0C}" type="datetimeFigureOut">
              <a:rPr kumimoji="1" lang="ja-JP" altLang="en-US" smtClean="0"/>
              <a:t>2020/4/25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3785020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9F98494-64D8-4323-A075-ECAB66BC3F0C}" type="datetimeFigureOut">
              <a:rPr kumimoji="1" lang="ja-JP" altLang="en-US" smtClean="0"/>
              <a:t>2020/4/25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3584854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9F98494-64D8-4323-A075-ECAB66BC3F0C}" type="datetimeFigureOut">
              <a:rPr kumimoji="1" lang="ja-JP" altLang="en-US" smtClean="0"/>
              <a:t>2020/4/25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1422362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9F98494-64D8-4323-A075-ECAB66BC3F0C}" type="datetimeFigureOut">
              <a:rPr kumimoji="1" lang="ja-JP" altLang="en-US" smtClean="0"/>
              <a:t>2020/4/25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3320898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29F98494-64D8-4323-A075-ECAB66BC3F0C}" type="datetimeFigureOut">
              <a:rPr kumimoji="1" lang="ja-JP" altLang="en-US" smtClean="0"/>
              <a:t>2020/4/25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2191553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9F98494-64D8-4323-A075-ECAB66BC3F0C}" type="datetimeFigureOut">
              <a:rPr kumimoji="1" lang="ja-JP" altLang="en-US" smtClean="0"/>
              <a:t>2020/4/25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22618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29F98494-64D8-4323-A075-ECAB66BC3F0C}" type="datetimeFigureOut">
              <a:rPr kumimoji="1" lang="ja-JP" altLang="en-US" smtClean="0"/>
              <a:t>2020/4/25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417008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9F98494-64D8-4323-A075-ECAB66BC3F0C}" type="datetimeFigureOut">
              <a:rPr kumimoji="1" lang="ja-JP" altLang="en-US" smtClean="0"/>
              <a:t>2020/4/25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3966877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9F98494-64D8-4323-A075-ECAB66BC3F0C}" type="datetimeFigureOut">
              <a:rPr kumimoji="1" lang="ja-JP" altLang="en-US" smtClean="0"/>
              <a:t>2020/4/25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890096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9F98494-64D8-4323-A075-ECAB66BC3F0C}" type="datetimeFigureOut">
              <a:rPr kumimoji="1" lang="ja-JP" altLang="en-US" smtClean="0"/>
              <a:t>2020/4/25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2545210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9F98494-64D8-4323-A075-ECAB66BC3F0C}" type="datetimeFigureOut">
              <a:rPr kumimoji="1" lang="ja-JP" altLang="en-US" smtClean="0"/>
              <a:t>2020/4/25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3408534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98494-64D8-4323-A075-ECAB66BC3F0C}" type="datetimeFigureOut">
              <a:rPr kumimoji="1" lang="ja-JP" altLang="en-US" smtClean="0"/>
              <a:t>2020/4/25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3D0E6-52B2-45C8-9D61-F6976082BAD9}" type="slidenum">
              <a:rPr kumimoji="1" lang="ja-JP" altLang="en-US" smtClean="0"/>
              <a:t>‹#›</a:t>
            </a:fld>
            <a:endParaRPr kumimoji="1" lang="ja-JP" altLang="en-US"/>
          </a:p>
        </p:txBody>
      </p:sp>
    </p:spTree>
    <p:extLst>
      <p:ext uri="{BB962C8B-B14F-4D97-AF65-F5344CB8AC3E}">
        <p14:creationId xmlns:p14="http://schemas.microsoft.com/office/powerpoint/2010/main" val="36367141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hyperlink" Target="http://unrealengine.hatenablog.com/entry/2016/09/12/002115"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032" name="Picture 8" descr="https://4.bp.blogspot.com/-L-oUiflcmD8/VvXe7bOhc3I/AAAAAAAA5KE/YlzixMhJl-UdBETW5PstRAAfqqNyH84QQ/s800/fish_magur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861" y="1886671"/>
            <a:ext cx="7620000" cy="5353051"/>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3891" y="409153"/>
            <a:ext cx="5144218" cy="6039693"/>
          </a:xfrm>
          <a:prstGeom prst="rect">
            <a:avLst/>
          </a:prstGeom>
        </p:spPr>
      </p:pic>
      <p:sp>
        <p:nvSpPr>
          <p:cNvPr id="2" name="タイトル 1"/>
          <p:cNvSpPr>
            <a:spLocks noGrp="1"/>
          </p:cNvSpPr>
          <p:nvPr>
            <p:ph type="ctrTitle"/>
          </p:nvPr>
        </p:nvSpPr>
        <p:spPr>
          <a:xfrm>
            <a:off x="1704916" y="80607"/>
            <a:ext cx="9555891" cy="2387600"/>
          </a:xfrm>
        </p:spPr>
        <p:txBody>
          <a:bodyPr>
            <a:normAutofit fontScale="90000"/>
          </a:bodyPr>
          <a:lstStyle/>
          <a:p>
            <a:r>
              <a:rPr lang="en-US" altLang="ja-JP"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UnrealEngine4</a:t>
            </a:r>
            <a:r>
              <a:rPr lang="ja-JP" altLang="en-US"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で</a:t>
            </a:r>
            <a:r>
              <a:rPr lang="en-US" altLang="ja-JP"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
            </a:r>
            <a:br>
              <a:rPr lang="en-US" altLang="ja-JP"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br>
            <a:r>
              <a:rPr lang="ja-JP" altLang="en-US"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メッシュを切断しよう</a:t>
            </a:r>
            <a:r>
              <a:rPr lang="en-US" altLang="ja-JP"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(BP</a:t>
            </a:r>
            <a:r>
              <a:rPr lang="ja-JP" altLang="en-US"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編</a:t>
            </a:r>
            <a:r>
              <a:rPr lang="en-US" altLang="ja-JP" dirty="0" smtClean="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a:t>
            </a:r>
            <a:endParaRPr kumimoji="1" lang="ja-JP" altLang="en-US" dirty="0">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pic>
        <p:nvPicPr>
          <p:cNvPr id="1026" name="Picture 2" descr="https://4.bp.blogspot.com/-L-oUiflcmD8/VvXe7bOhc3I/AAAAAAAA5KE/YlzixMhJl-UdBETW5PstRAAfqqNyH84QQ/s800/fish_maguro2.png"/>
          <p:cNvPicPr>
            <a:picLocks noChangeAspect="1" noChangeArrowheads="1"/>
          </p:cNvPicPr>
          <p:nvPr/>
        </p:nvPicPr>
        <p:blipFill rotWithShape="1">
          <a:blip r:embed="rId3">
            <a:extLst>
              <a:ext uri="{28A0092B-C50C-407E-A947-70E740481C1C}">
                <a14:useLocalDpi xmlns:a14="http://schemas.microsoft.com/office/drawing/2010/main" val="0"/>
              </a:ext>
            </a:extLst>
          </a:blip>
          <a:srcRect l="49223"/>
          <a:stretch/>
        </p:blipFill>
        <p:spPr bwMode="auto">
          <a:xfrm>
            <a:off x="6423659" y="1886671"/>
            <a:ext cx="3869201" cy="535305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 name="Picture 2" descr="https://4.bp.blogspot.com/-L-oUiflcmD8/VvXe7bOhc3I/AAAAAAAA5KE/YlzixMhJl-UdBETW5PstRAAfqqNyH84QQ/s800/fish_maguro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531"/>
          <a:stretch/>
        </p:blipFill>
        <p:spPr bwMode="auto">
          <a:xfrm>
            <a:off x="2672861" y="1886671"/>
            <a:ext cx="3769503" cy="535305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3891" y="409153"/>
            <a:ext cx="5144218" cy="6039693"/>
          </a:xfrm>
          <a:prstGeom prst="rect">
            <a:avLst/>
          </a:prstGeom>
        </p:spPr>
      </p:pic>
    </p:spTree>
    <p:extLst>
      <p:ext uri="{BB962C8B-B14F-4D97-AF65-F5344CB8AC3E}">
        <p14:creationId xmlns:p14="http://schemas.microsoft.com/office/powerpoint/2010/main" val="578427871"/>
      </p:ext>
    </p:extLst>
  </p:cSld>
  <p:clrMapOvr>
    <a:masterClrMapping/>
  </p:clrMapOvr>
  <p:transition spd="slow" advClick="0" advTm="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32"/>
                                        </p:tgtEl>
                                        <p:attrNameLst>
                                          <p:attrName>style.visibility</p:attrName>
                                        </p:attrNameLst>
                                      </p:cBhvr>
                                      <p:to>
                                        <p:strVal val="visible"/>
                                      </p:to>
                                    </p:set>
                                    <p:anim calcmode="lin" valueType="num">
                                      <p:cBhvr additive="base">
                                        <p:cTn id="7" dur="500" fill="hold"/>
                                        <p:tgtEl>
                                          <p:spTgt spid="1032"/>
                                        </p:tgtEl>
                                        <p:attrNameLst>
                                          <p:attrName>ppt_x</p:attrName>
                                        </p:attrNameLst>
                                      </p:cBhvr>
                                      <p:tavLst>
                                        <p:tav tm="0">
                                          <p:val>
                                            <p:strVal val="1+#ppt_w/2"/>
                                          </p:val>
                                        </p:tav>
                                        <p:tav tm="100000">
                                          <p:val>
                                            <p:strVal val="#ppt_x"/>
                                          </p:val>
                                        </p:tav>
                                      </p:tavLst>
                                    </p:anim>
                                    <p:anim calcmode="lin" valueType="num">
                                      <p:cBhvr additive="base">
                                        <p:cTn id="8" dur="500" fill="hold"/>
                                        <p:tgtEl>
                                          <p:spTgt spid="103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par>
                          <p:cTn id="16" fill="hold">
                            <p:stCondLst>
                              <p:cond delay="1000"/>
                            </p:stCondLst>
                            <p:childTnLst>
                              <p:par>
                                <p:cTn id="17" presetID="10" presetClass="exit" presetSubtype="0" fill="hold" nodeType="afterEffect">
                                  <p:stCondLst>
                                    <p:cond delay="0"/>
                                  </p:stCondLst>
                                  <p:childTnLst>
                                    <p:animEffect transition="out" filter="fade">
                                      <p:cBhvr>
                                        <p:cTn id="18" dur="500"/>
                                        <p:tgtEl>
                                          <p:spTgt spid="1032"/>
                                        </p:tgtEl>
                                      </p:cBhvr>
                                    </p:animEffect>
                                    <p:set>
                                      <p:cBhvr>
                                        <p:cTn id="19" dur="1" fill="hold">
                                          <p:stCondLst>
                                            <p:cond delay="499"/>
                                          </p:stCondLst>
                                        </p:cTn>
                                        <p:tgtEl>
                                          <p:spTgt spid="103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2" presetClass="exit" presetSubtype="4" fill="hold" nodeType="afterEffect">
                                  <p:stCondLst>
                                    <p:cond delay="0"/>
                                  </p:stCondLst>
                                  <p:childTnLst>
                                    <p:anim calcmode="lin" valueType="num">
                                      <p:cBhvr additive="base">
                                        <p:cTn id="32" dur="500"/>
                                        <p:tgtEl>
                                          <p:spTgt spid="9"/>
                                        </p:tgtEl>
                                        <p:attrNameLst>
                                          <p:attrName>ppt_x</p:attrName>
                                        </p:attrNameLst>
                                      </p:cBhvr>
                                      <p:tavLst>
                                        <p:tav tm="0">
                                          <p:val>
                                            <p:strVal val="ppt_x"/>
                                          </p:val>
                                        </p:tav>
                                        <p:tav tm="100000">
                                          <p:val>
                                            <p:strVal val="ppt_x"/>
                                          </p:val>
                                        </p:tav>
                                      </p:tavLst>
                                    </p:anim>
                                    <p:anim calcmode="lin" valueType="num">
                                      <p:cBhvr additive="base">
                                        <p:cTn id="33" dur="500"/>
                                        <p:tgtEl>
                                          <p:spTgt spid="9"/>
                                        </p:tgtEl>
                                        <p:attrNameLst>
                                          <p:attrName>ppt_y</p:attrName>
                                        </p:attrNameLst>
                                      </p:cBhvr>
                                      <p:tavLst>
                                        <p:tav tm="0">
                                          <p:val>
                                            <p:strVal val="ppt_y"/>
                                          </p:val>
                                        </p:tav>
                                        <p:tav tm="100000">
                                          <p:val>
                                            <p:strVal val="1+ppt_h/2"/>
                                          </p:val>
                                        </p:tav>
                                      </p:tavLst>
                                    </p:anim>
                                    <p:set>
                                      <p:cBhvr>
                                        <p:cTn id="34" dur="1" fill="hold">
                                          <p:stCondLst>
                                            <p:cond delay="499"/>
                                          </p:stCondLst>
                                        </p:cTn>
                                        <p:tgtEl>
                                          <p:spTgt spid="9"/>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8"/>
                                        </p:tgtEl>
                                        <p:attrNameLst>
                                          <p:attrName>ppt_x</p:attrName>
                                        </p:attrNameLst>
                                      </p:cBhvr>
                                      <p:tavLst>
                                        <p:tav tm="0">
                                          <p:val>
                                            <p:strVal val="ppt_x"/>
                                          </p:val>
                                        </p:tav>
                                        <p:tav tm="100000">
                                          <p:val>
                                            <p:strVal val="ppt_x"/>
                                          </p:val>
                                        </p:tav>
                                      </p:tavLst>
                                    </p:anim>
                                    <p:anim calcmode="lin" valueType="num">
                                      <p:cBhvr additive="base">
                                        <p:cTn id="37" dur="500"/>
                                        <p:tgtEl>
                                          <p:spTgt spid="8"/>
                                        </p:tgtEl>
                                        <p:attrNameLst>
                                          <p:attrName>ppt_y</p:attrName>
                                        </p:attrNameLst>
                                      </p:cBhvr>
                                      <p:tavLst>
                                        <p:tav tm="0">
                                          <p:val>
                                            <p:strVal val="ppt_y"/>
                                          </p:val>
                                        </p:tav>
                                        <p:tav tm="100000">
                                          <p:val>
                                            <p:strVal val="1+ppt_h/2"/>
                                          </p:val>
                                        </p:tav>
                                      </p:tavLst>
                                    </p:anim>
                                    <p:set>
                                      <p:cBhvr>
                                        <p:cTn id="38" dur="1" fill="hold">
                                          <p:stCondLst>
                                            <p:cond delay="499"/>
                                          </p:stCondLst>
                                        </p:cTn>
                                        <p:tgtEl>
                                          <p:spTgt spid="8"/>
                                        </p:tgtEl>
                                        <p:attrNameLst>
                                          <p:attrName>style.visibility</p:attrName>
                                        </p:attrNameLst>
                                      </p:cBhvr>
                                      <p:to>
                                        <p:strVal val="hidden"/>
                                      </p:to>
                                    </p:set>
                                  </p:childTnLst>
                                </p:cTn>
                              </p:par>
                            </p:childTnLst>
                          </p:cTn>
                        </p:par>
                        <p:par>
                          <p:cTn id="39" fill="hold">
                            <p:stCondLst>
                              <p:cond delay="1000"/>
                            </p:stCondLst>
                            <p:childTnLst>
                              <p:par>
                                <p:cTn id="40" presetID="2" presetClass="exit" presetSubtype="1" fill="hold" nodeType="afterEffect">
                                  <p:stCondLst>
                                    <p:cond delay="0"/>
                                  </p:stCondLst>
                                  <p:childTnLst>
                                    <p:anim calcmode="lin" valueType="num">
                                      <p:cBhvr additive="base">
                                        <p:cTn id="41" dur="500"/>
                                        <p:tgtEl>
                                          <p:spTgt spid="5"/>
                                        </p:tgtEl>
                                        <p:attrNameLst>
                                          <p:attrName>ppt_x</p:attrName>
                                        </p:attrNameLst>
                                      </p:cBhvr>
                                      <p:tavLst>
                                        <p:tav tm="0">
                                          <p:val>
                                            <p:strVal val="ppt_x"/>
                                          </p:val>
                                        </p:tav>
                                        <p:tav tm="100000">
                                          <p:val>
                                            <p:strVal val="ppt_x"/>
                                          </p:val>
                                        </p:tav>
                                      </p:tavLst>
                                    </p:anim>
                                    <p:anim calcmode="lin" valueType="num">
                                      <p:cBhvr additive="base">
                                        <p:cTn id="42" dur="500"/>
                                        <p:tgtEl>
                                          <p:spTgt spid="5"/>
                                        </p:tgtEl>
                                        <p:attrNameLst>
                                          <p:attrName>ppt_y</p:attrName>
                                        </p:attrNameLst>
                                      </p:cBhvr>
                                      <p:tavLst>
                                        <p:tav tm="0">
                                          <p:val>
                                            <p:strVal val="ppt_y"/>
                                          </p:val>
                                        </p:tav>
                                        <p:tav tm="100000">
                                          <p:val>
                                            <p:strVal val="0-ppt_h/2"/>
                                          </p:val>
                                        </p:tav>
                                      </p:tavLst>
                                    </p:anim>
                                    <p:set>
                                      <p:cBhvr>
                                        <p:cTn id="43" dur="1" fill="hold">
                                          <p:stCondLst>
                                            <p:cond delay="499"/>
                                          </p:stCondLst>
                                        </p:cTn>
                                        <p:tgtEl>
                                          <p:spTgt spid="5"/>
                                        </p:tgtEl>
                                        <p:attrNameLst>
                                          <p:attrName>style.visibility</p:attrName>
                                        </p:attrNameLst>
                                      </p:cBhvr>
                                      <p:to>
                                        <p:strVal val="hidden"/>
                                      </p:to>
                                    </p:set>
                                  </p:childTnLst>
                                </p:cTn>
                              </p:par>
                              <p:par>
                                <p:cTn id="44" presetID="2" presetClass="exit" presetSubtype="4" fill="hold" nodeType="withEffect">
                                  <p:stCondLst>
                                    <p:cond delay="0"/>
                                  </p:stCondLst>
                                  <p:childTnLst>
                                    <p:anim calcmode="lin" valueType="num">
                                      <p:cBhvr additive="base">
                                        <p:cTn id="45" dur="500"/>
                                        <p:tgtEl>
                                          <p:spTgt spid="1026"/>
                                        </p:tgtEl>
                                        <p:attrNameLst>
                                          <p:attrName>ppt_x</p:attrName>
                                        </p:attrNameLst>
                                      </p:cBhvr>
                                      <p:tavLst>
                                        <p:tav tm="0">
                                          <p:val>
                                            <p:strVal val="ppt_x"/>
                                          </p:val>
                                        </p:tav>
                                        <p:tav tm="100000">
                                          <p:val>
                                            <p:strVal val="ppt_x"/>
                                          </p:val>
                                        </p:tav>
                                      </p:tavLst>
                                    </p:anim>
                                    <p:anim calcmode="lin" valueType="num">
                                      <p:cBhvr additive="base">
                                        <p:cTn id="46" dur="500"/>
                                        <p:tgtEl>
                                          <p:spTgt spid="1026"/>
                                        </p:tgtEl>
                                        <p:attrNameLst>
                                          <p:attrName>ppt_y</p:attrName>
                                        </p:attrNameLst>
                                      </p:cBhvr>
                                      <p:tavLst>
                                        <p:tav tm="0">
                                          <p:val>
                                            <p:strVal val="ppt_y"/>
                                          </p:val>
                                        </p:tav>
                                        <p:tav tm="100000">
                                          <p:val>
                                            <p:strVal val="1+ppt_h/2"/>
                                          </p:val>
                                        </p:tav>
                                      </p:tavLst>
                                    </p:anim>
                                    <p:set>
                                      <p:cBhvr>
                                        <p:cTn id="47"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254000"/>
            <a:ext cx="10515600" cy="6604000"/>
          </a:xfrm>
        </p:spPr>
        <p:txBody>
          <a:bodyPr>
            <a:normAutofit lnSpcReduction="10000"/>
          </a:bodyPr>
          <a:lstStyle/>
          <a:p>
            <a:r>
              <a:rPr lang="ja-JP" altLang="en-US" dirty="0" smtClean="0">
                <a:latin typeface="メイリオ" panose="020B0604030504040204" pitchFamily="50" charset="-128"/>
                <a:ea typeface="メイリオ" panose="020B0604030504040204" pitchFamily="50" charset="-128"/>
              </a:rPr>
              <a:t>衝突相手のコンポーネントを表す「</a:t>
            </a:r>
            <a:r>
              <a:rPr lang="en-US" altLang="ja-JP" dirty="0" smtClean="0">
                <a:latin typeface="メイリオ" panose="020B0604030504040204" pitchFamily="50" charset="-128"/>
                <a:ea typeface="メイリオ" panose="020B0604030504040204" pitchFamily="50" charset="-128"/>
              </a:rPr>
              <a:t>Other Comp</a:t>
            </a:r>
            <a:r>
              <a:rPr lang="ja-JP" altLang="en-US" dirty="0" smtClean="0">
                <a:latin typeface="メイリオ" panose="020B0604030504040204" pitchFamily="50" charset="-128"/>
                <a:ea typeface="メイリオ" panose="020B0604030504040204" pitchFamily="50" charset="-128"/>
              </a:rPr>
              <a:t>」を</a:t>
            </a:r>
            <a:r>
              <a:rPr lang="en-US" altLang="ja-JP" dirty="0" err="1" smtClean="0">
                <a:latin typeface="メイリオ" panose="020B0604030504040204" pitchFamily="50" charset="-128"/>
                <a:ea typeface="メイリオ" panose="020B0604030504040204" pitchFamily="50" charset="-128"/>
              </a:rPr>
              <a:t>ProcedualMeshComponent</a:t>
            </a:r>
            <a:r>
              <a:rPr lang="ja-JP" altLang="en-US" dirty="0" smtClean="0">
                <a:latin typeface="メイリオ" panose="020B0604030504040204" pitchFamily="50" charset="-128"/>
                <a:ea typeface="メイリオ" panose="020B0604030504040204" pitchFamily="50" charset="-128"/>
              </a:rPr>
              <a:t>にキャストすることで、このオブジェクトを</a:t>
            </a:r>
            <a:r>
              <a:rPr lang="en-US" altLang="ja-JP" dirty="0" err="1" smtClean="0">
                <a:latin typeface="メイリオ" panose="020B0604030504040204" pitchFamily="50" charset="-128"/>
                <a:ea typeface="メイリオ" panose="020B0604030504040204" pitchFamily="50" charset="-128"/>
              </a:rPr>
              <a:t>ProcedualMeshComponent</a:t>
            </a:r>
            <a:r>
              <a:rPr lang="ja-JP" altLang="en-US" dirty="0" smtClean="0">
                <a:latin typeface="メイリオ" panose="020B0604030504040204" pitchFamily="50" charset="-128"/>
                <a:ea typeface="メイリオ" panose="020B0604030504040204" pitchFamily="50" charset="-128"/>
              </a:rPr>
              <a:t>として扱うことができます。</a:t>
            </a:r>
            <a:endParaRPr lang="en-US" altLang="ja-JP" dirty="0" smtClean="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キャスト</a:t>
            </a:r>
            <a:r>
              <a:rPr lang="ja-JP" altLang="en-US" dirty="0" smtClean="0">
                <a:latin typeface="メイリオ" panose="020B0604030504040204" pitchFamily="50" charset="-128"/>
                <a:ea typeface="メイリオ" panose="020B0604030504040204" pitchFamily="50" charset="-128"/>
              </a:rPr>
              <a:t>した</a:t>
            </a:r>
            <a:r>
              <a:rPr lang="ja-JP" altLang="en-US" dirty="0">
                <a:latin typeface="メイリオ" panose="020B0604030504040204" pitchFamily="50" charset="-128"/>
                <a:ea typeface="メイリオ" panose="020B0604030504040204" pitchFamily="50" charset="-128"/>
              </a:rPr>
              <a:t>後</a:t>
            </a:r>
            <a:r>
              <a:rPr lang="ja-JP" altLang="en-US" dirty="0" smtClean="0">
                <a:latin typeface="メイリオ" panose="020B0604030504040204" pitchFamily="50" charset="-128"/>
                <a:ea typeface="メイリオ" panose="020B0604030504040204" pitchFamily="50" charset="-128"/>
              </a:rPr>
              <a:t>は</a:t>
            </a:r>
            <a:r>
              <a:rPr lang="en-US" altLang="ja-JP" dirty="0" err="1" smtClean="0">
                <a:latin typeface="メイリオ" panose="020B0604030504040204" pitchFamily="50" charset="-128"/>
                <a:ea typeface="メイリオ" panose="020B0604030504040204" pitchFamily="50" charset="-128"/>
              </a:rPr>
              <a:t>alwei</a:t>
            </a:r>
            <a:r>
              <a:rPr lang="ja-JP" altLang="en-US" dirty="0" smtClean="0">
                <a:latin typeface="メイリオ" panose="020B0604030504040204" pitchFamily="50" charset="-128"/>
                <a:ea typeface="メイリオ" panose="020B0604030504040204" pitchFamily="50" charset="-128"/>
              </a:rPr>
              <a:t>氏のやり方と同じです。</a:t>
            </a:r>
            <a:endParaRPr lang="en-US" altLang="ja-JP" dirty="0" smtClean="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非常に</a:t>
            </a:r>
            <a:r>
              <a:rPr lang="ja-JP" altLang="en-US" dirty="0">
                <a:latin typeface="メイリオ" panose="020B0604030504040204" pitchFamily="50" charset="-128"/>
                <a:ea typeface="メイリオ" panose="020B0604030504040204" pitchFamily="50" charset="-128"/>
              </a:rPr>
              <a:t>簡単</a:t>
            </a:r>
            <a:r>
              <a:rPr lang="ja-JP" altLang="en-US" dirty="0" smtClean="0">
                <a:latin typeface="メイリオ" panose="020B0604030504040204" pitchFamily="50" charset="-128"/>
                <a:ea typeface="メイリオ" panose="020B0604030504040204" pitchFamily="50" charset="-128"/>
              </a:rPr>
              <a:t>で単純な解決方法ですが、割と悩んでしまうと思いますので、</a:t>
            </a:r>
            <a:r>
              <a:rPr lang="en-US" altLang="ja-JP" dirty="0" smtClean="0">
                <a:latin typeface="メイリオ" panose="020B0604030504040204" pitchFamily="50" charset="-128"/>
                <a:ea typeface="メイリオ" panose="020B0604030504040204" pitchFamily="50" charset="-128"/>
              </a:rPr>
              <a:t>5</a:t>
            </a:r>
            <a:r>
              <a:rPr lang="ja-JP" altLang="en-US" dirty="0" smtClean="0">
                <a:latin typeface="メイリオ" panose="020B0604030504040204" pitchFamily="50" charset="-128"/>
                <a:ea typeface="メイリオ" panose="020B0604030504040204" pitchFamily="50" charset="-128"/>
              </a:rPr>
              <a:t>分</a:t>
            </a:r>
            <a:r>
              <a:rPr lang="en-US" altLang="ja-JP" dirty="0" smtClean="0">
                <a:latin typeface="メイリオ" panose="020B0604030504040204" pitchFamily="50" charset="-128"/>
                <a:ea typeface="メイリオ" panose="020B0604030504040204" pitchFamily="50" charset="-128"/>
              </a:rPr>
              <a:t>LT</a:t>
            </a:r>
            <a:r>
              <a:rPr lang="ja-JP" altLang="en-US" dirty="0" smtClean="0">
                <a:latin typeface="メイリオ" panose="020B0604030504040204" pitchFamily="50" charset="-128"/>
                <a:ea typeface="メイリオ" panose="020B0604030504040204" pitchFamily="50" charset="-128"/>
              </a:rPr>
              <a:t>にちょうどいい</a:t>
            </a:r>
            <a:r>
              <a:rPr lang="ja-JP" altLang="en-US" smtClean="0">
                <a:latin typeface="メイリオ" panose="020B0604030504040204" pitchFamily="50" charset="-128"/>
                <a:ea typeface="メイリオ" panose="020B0604030504040204" pitchFamily="50" charset="-128"/>
              </a:rPr>
              <a:t>内容だと考え、発表しました。</a:t>
            </a:r>
            <a:endParaRPr lang="en-US" altLang="ja-JP" dirty="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ご清聴ありがとうございました。</a:t>
            </a:r>
            <a:endParaRPr lang="en-US" altLang="ja-JP" dirty="0">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3"/>
          <a:stretch>
            <a:fillRect/>
          </a:stretch>
        </p:blipFill>
        <p:spPr>
          <a:xfrm>
            <a:off x="2000329" y="2102198"/>
            <a:ext cx="8191341" cy="3170842"/>
          </a:xfrm>
          <a:prstGeom prst="rect">
            <a:avLst/>
          </a:prstGeom>
        </p:spPr>
      </p:pic>
    </p:spTree>
    <p:extLst>
      <p:ext uri="{BB962C8B-B14F-4D97-AF65-F5344CB8AC3E}">
        <p14:creationId xmlns:p14="http://schemas.microsoft.com/office/powerpoint/2010/main" val="18223146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簡単に自己紹介</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452282"/>
            <a:ext cx="10515600" cy="4724681"/>
          </a:xfrm>
        </p:spPr>
        <p:txBody>
          <a:bodyPr/>
          <a:lstStyle/>
          <a:p>
            <a:r>
              <a:rPr lang="en-US" altLang="ja-JP" dirty="0" smtClean="0">
                <a:latin typeface="メイリオ" panose="020B0604030504040204" pitchFamily="50" charset="-128"/>
                <a:ea typeface="メイリオ" panose="020B0604030504040204" pitchFamily="50" charset="-128"/>
              </a:rPr>
              <a:t>ASO</a:t>
            </a:r>
            <a:r>
              <a:rPr lang="ja-JP" altLang="en-US" dirty="0" smtClean="0">
                <a:latin typeface="メイリオ" panose="020B0604030504040204" pitchFamily="50" charset="-128"/>
                <a:ea typeface="メイリオ" panose="020B0604030504040204" pitchFamily="50" charset="-128"/>
              </a:rPr>
              <a:t>ポップカルチャー専門学校というところで教員してます。</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こんな本書いてます。</a:t>
            </a:r>
            <a:endParaRPr lang="en-US" altLang="ja-JP" dirty="0" smtClean="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ガチガチのプログラマです。</a:t>
            </a:r>
            <a:endParaRPr lang="en-US" altLang="ja-JP" dirty="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ライトニングトークをさせてもらってますが</a:t>
            </a:r>
            <a:r>
              <a:rPr lang="en-US" altLang="ja-JP" dirty="0" smtClean="0">
                <a:latin typeface="メイリオ" panose="020B0604030504040204" pitchFamily="50" charset="-128"/>
                <a:ea typeface="メイリオ" panose="020B0604030504040204" pitchFamily="50" charset="-128"/>
              </a:rPr>
              <a:t>UE4</a:t>
            </a:r>
            <a:r>
              <a:rPr lang="ja-JP" altLang="en-US" dirty="0" smtClean="0">
                <a:latin typeface="メイリオ" panose="020B0604030504040204" pitchFamily="50" charset="-128"/>
                <a:ea typeface="メイリオ" panose="020B0604030504040204" pitchFamily="50" charset="-128"/>
              </a:rPr>
              <a:t>は不慣れです</a:t>
            </a:r>
            <a:r>
              <a:rPr lang="ja-JP" altLang="en-US" dirty="0" smtClean="0">
                <a:latin typeface="メイリオ" panose="020B0604030504040204" pitchFamily="50" charset="-128"/>
                <a:ea typeface="メイリオ" panose="020B0604030504040204" pitchFamily="50" charset="-128"/>
              </a:rPr>
              <a:t>。</a:t>
            </a:r>
            <a:endParaRPr lang="en-US" altLang="ja-JP" dirty="0" smtClean="0">
              <a:latin typeface="メイリオ" panose="020B0604030504040204" pitchFamily="50" charset="-128"/>
              <a:ea typeface="メイリオ" panose="020B0604030504040204" pitchFamily="50" charset="-128"/>
            </a:endParaRPr>
          </a:p>
          <a:p>
            <a:r>
              <a:rPr kumimoji="1" lang="en-US" altLang="ja-JP" dirty="0" err="1" smtClean="0">
                <a:latin typeface="メイリオ" panose="020B0604030504040204" pitchFamily="50" charset="-128"/>
                <a:ea typeface="メイリオ" panose="020B0604030504040204" pitchFamily="50" charset="-128"/>
              </a:rPr>
              <a:t>twitterID</a:t>
            </a:r>
            <a:r>
              <a:rPr kumimoji="1" lang="en-US" altLang="ja-JP" dirty="0" smtClean="0">
                <a:latin typeface="メイリオ" panose="020B0604030504040204" pitchFamily="50" charset="-128"/>
                <a:ea typeface="メイリオ" panose="020B0604030504040204" pitchFamily="50" charset="-128"/>
              </a:rPr>
              <a:t>:@</a:t>
            </a:r>
            <a:r>
              <a:rPr kumimoji="1" lang="en-US" altLang="ja-JP" dirty="0" err="1" smtClean="0">
                <a:latin typeface="メイリオ" panose="020B0604030504040204" pitchFamily="50" charset="-128"/>
                <a:ea typeface="メイリオ" panose="020B0604030504040204" pitchFamily="50" charset="-128"/>
              </a:rPr>
              <a:t>CTsuchinoko</a:t>
            </a:r>
            <a:r>
              <a:rPr kumimoji="1" lang="en-US" altLang="ja-JP" dirty="0" smtClean="0">
                <a:latin typeface="メイリオ" panose="020B0604030504040204" pitchFamily="50" charset="-128"/>
                <a:ea typeface="メイリオ" panose="020B0604030504040204" pitchFamily="50" charset="-128"/>
              </a:rPr>
              <a:t> </a:t>
            </a:r>
            <a:r>
              <a:rPr kumimoji="1" lang="ja-JP" altLang="en-US" dirty="0" smtClean="0">
                <a:latin typeface="メイリオ" panose="020B0604030504040204" pitchFamily="50" charset="-128"/>
                <a:ea typeface="メイリオ" panose="020B0604030504040204" pitchFamily="50" charset="-128"/>
              </a:rPr>
              <a:t>です。</a:t>
            </a:r>
            <a:endParaRPr kumimoji="1" lang="ja-JP" altLang="en-US" dirty="0">
              <a:latin typeface="メイリオ" panose="020B0604030504040204" pitchFamily="50" charset="-128"/>
              <a:ea typeface="メイリオ" panose="020B0604030504040204" pitchFamily="50" charset="-128"/>
            </a:endParaRPr>
          </a:p>
        </p:txBody>
      </p:sp>
      <p:pic>
        <p:nvPicPr>
          <p:cNvPr id="2050" name="Picture 2" descr="https://www.seshop.com/static/images/product/23279/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776" y="1993481"/>
            <a:ext cx="2286000" cy="288607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p:cNvCxnSpPr>
            <a:endCxn id="2050" idx="1"/>
          </p:cNvCxnSpPr>
          <p:nvPr/>
        </p:nvCxnSpPr>
        <p:spPr>
          <a:xfrm>
            <a:off x="4545107" y="2124636"/>
            <a:ext cx="2115669" cy="131188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3068" y="5480644"/>
            <a:ext cx="555570" cy="555570"/>
          </a:xfrm>
          <a:prstGeom prst="rect">
            <a:avLst/>
          </a:prstGeom>
        </p:spPr>
      </p:pic>
    </p:spTree>
    <p:extLst>
      <p:ext uri="{BB962C8B-B14F-4D97-AF65-F5344CB8AC3E}">
        <p14:creationId xmlns:p14="http://schemas.microsoft.com/office/powerpoint/2010/main" val="36156354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メイリオ" panose="020B0604030504040204" pitchFamily="50" charset="-128"/>
                <a:ea typeface="メイリオ" panose="020B0604030504040204" pitchFamily="50" charset="-128"/>
              </a:rPr>
              <a:t>本ライトニングトークの内容</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452282"/>
            <a:ext cx="10515600" cy="4724681"/>
          </a:xfrm>
        </p:spPr>
        <p:txBody>
          <a:bodyPr/>
          <a:lstStyle/>
          <a:p>
            <a:r>
              <a:rPr lang="ja-JP" altLang="en-US" dirty="0" smtClean="0">
                <a:latin typeface="メイリオ" panose="020B0604030504040204" pitchFamily="50" charset="-128"/>
                <a:ea typeface="メイリオ" panose="020B0604030504040204" pitchFamily="50" charset="-128"/>
              </a:rPr>
              <a:t>タイトル通りブループリントを使ってメッシュを切断します。</a:t>
            </a:r>
            <a:endParaRPr lang="en-US" altLang="ja-JP" dirty="0" smtClean="0">
              <a:latin typeface="メイリオ" panose="020B0604030504040204" pitchFamily="50" charset="-128"/>
              <a:ea typeface="メイリオ" panose="020B0604030504040204" pitchFamily="50" charset="-128"/>
            </a:endParaRPr>
          </a:p>
        </p:txBody>
      </p:sp>
      <p:pic>
        <p:nvPicPr>
          <p:cNvPr id="4" name="Ripper - Unreal Editor 2020-04-23 09-11-20_Tr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94084" y="2093437"/>
            <a:ext cx="7203831" cy="4083526"/>
          </a:xfrm>
          <a:prstGeom prst="rect">
            <a:avLst/>
          </a:prstGeom>
        </p:spPr>
      </p:pic>
    </p:spTree>
    <p:extLst>
      <p:ext uri="{BB962C8B-B14F-4D97-AF65-F5344CB8AC3E}">
        <p14:creationId xmlns:p14="http://schemas.microsoft.com/office/powerpoint/2010/main" val="33963429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7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latin typeface="メイリオ" panose="020B0604030504040204" pitchFamily="50" charset="-128"/>
                <a:ea typeface="メイリオ" panose="020B0604030504040204" pitchFamily="50" charset="-128"/>
              </a:rPr>
              <a:t>最初に参考にした</a:t>
            </a:r>
            <a:r>
              <a:rPr lang="en-US" altLang="ja-JP" dirty="0" smtClean="0">
                <a:latin typeface="メイリオ" panose="020B0604030504040204" pitchFamily="50" charset="-128"/>
                <a:ea typeface="メイリオ" panose="020B0604030504040204" pitchFamily="50" charset="-128"/>
              </a:rPr>
              <a:t>Web</a:t>
            </a:r>
            <a:r>
              <a:rPr lang="ja-JP" altLang="en-US" dirty="0" smtClean="0">
                <a:latin typeface="メイリオ" panose="020B0604030504040204" pitchFamily="50" charset="-128"/>
                <a:ea typeface="メイリオ" panose="020B0604030504040204" pitchFamily="50" charset="-128"/>
              </a:rPr>
              <a:t>サイト</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452282"/>
            <a:ext cx="10515600" cy="5405718"/>
          </a:xfrm>
        </p:spPr>
        <p:txBody>
          <a:bodyPr>
            <a:normAutofit/>
          </a:bodyPr>
          <a:lstStyle/>
          <a:p>
            <a:r>
              <a:rPr lang="en-US" altLang="ja-JP" dirty="0" err="1" smtClean="0">
                <a:latin typeface="メイリオ" panose="020B0604030504040204" pitchFamily="50" charset="-128"/>
                <a:ea typeface="メイリオ" panose="020B0604030504040204" pitchFamily="50" charset="-128"/>
              </a:rPr>
              <a:t>alwei</a:t>
            </a:r>
            <a:r>
              <a:rPr lang="ja-JP" altLang="en-US" dirty="0" smtClean="0">
                <a:latin typeface="メイリオ" panose="020B0604030504040204" pitchFamily="50" charset="-128"/>
                <a:ea typeface="メイリオ" panose="020B0604030504040204" pitchFamily="50" charset="-128"/>
              </a:rPr>
              <a:t>氏の</a:t>
            </a:r>
            <a:r>
              <a:rPr lang="ja-JP" altLang="en-US" dirty="0">
                <a:latin typeface="メイリオ" panose="020B0604030504040204" pitchFamily="50" charset="-128"/>
                <a:ea typeface="メイリオ" panose="020B0604030504040204" pitchFamily="50" charset="-128"/>
              </a:rPr>
              <a:t>サイト</a:t>
            </a:r>
            <a:r>
              <a:rPr lang="ja-JP" altLang="en-US" dirty="0" smtClean="0">
                <a:latin typeface="メイリオ" panose="020B0604030504040204" pitchFamily="50" charset="-128"/>
                <a:ea typeface="メイリオ" panose="020B0604030504040204" pitchFamily="50" charset="-128"/>
              </a:rPr>
              <a:t>のこのページを参考にしました。</a:t>
            </a:r>
            <a:r>
              <a:rPr lang="en-US" altLang="ja-JP" dirty="0" smtClean="0">
                <a:latin typeface="メイリオ" panose="020B0604030504040204" pitchFamily="50" charset="-128"/>
                <a:ea typeface="メイリオ" panose="020B0604030504040204" pitchFamily="50" charset="-128"/>
              </a:rPr>
              <a:t/>
            </a:r>
            <a:br>
              <a:rPr lang="en-US" altLang="ja-JP" dirty="0" smtClean="0">
                <a:latin typeface="メイリオ" panose="020B0604030504040204" pitchFamily="50" charset="-128"/>
                <a:ea typeface="メイリオ" panose="020B0604030504040204" pitchFamily="50" charset="-128"/>
              </a:rPr>
            </a:br>
            <a:r>
              <a:rPr lang="en-US" altLang="ja-JP" dirty="0">
                <a:hlinkClick r:id="rId3"/>
              </a:rPr>
              <a:t>http://</a:t>
            </a:r>
            <a:r>
              <a:rPr lang="en-US" altLang="ja-JP" dirty="0" smtClean="0">
                <a:hlinkClick r:id="rId3"/>
              </a:rPr>
              <a:t>unrealengine.hatenablog.com/entry/2016/09/12/002115</a:t>
            </a:r>
            <a:r>
              <a:rPr lang="en-US" altLang="ja-JP" dirty="0" smtClean="0"/>
              <a:t/>
            </a:r>
            <a:br>
              <a:rPr lang="en-US" altLang="ja-JP" dirty="0" smtClean="0"/>
            </a:br>
            <a:endParaRPr lang="en-US" altLang="ja-JP" dirty="0" smtClean="0"/>
          </a:p>
          <a:p>
            <a:endParaRPr lang="en-US" altLang="ja-JP" dirty="0" smtClean="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しかしこの解説で「むむむ」と思った制約がありました。それは「一度切ったメッシュは再び切ることができない」です。あと、斬る方向を変化させてどうなるか見たかったというのもありました。</a:t>
            </a:r>
            <a:endParaRPr lang="en-US" altLang="ja-JP" dirty="0" smtClean="0">
              <a:latin typeface="メイリオ" panose="020B0604030504040204" pitchFamily="50" charset="-128"/>
              <a:ea typeface="メイリオ" panose="020B0604030504040204" pitchFamily="50" charset="-128"/>
            </a:endParaRPr>
          </a:p>
        </p:txBody>
      </p:sp>
      <p:pic>
        <p:nvPicPr>
          <p:cNvPr id="1026" name="Picture 2" descr="f:id:alwei:20160912000822p:pla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1398" y="2371445"/>
            <a:ext cx="3889204" cy="267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2341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latin typeface="メイリオ" panose="020B0604030504040204" pitchFamily="50" charset="-128"/>
                <a:ea typeface="メイリオ" panose="020B0604030504040204" pitchFamily="50" charset="-128"/>
              </a:rPr>
              <a:t>alwei</a:t>
            </a:r>
            <a:r>
              <a:rPr kumimoji="1" lang="ja-JP" altLang="en-US" dirty="0" smtClean="0">
                <a:latin typeface="メイリオ" panose="020B0604030504040204" pitchFamily="50" charset="-128"/>
                <a:ea typeface="メイリオ" panose="020B0604030504040204" pitchFamily="50" charset="-128"/>
              </a:rPr>
              <a:t>氏の解説を見てみる</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452282"/>
            <a:ext cx="10515600" cy="5405718"/>
          </a:xfrm>
        </p:spPr>
        <p:txBody>
          <a:bodyPr>
            <a:normAutofit/>
          </a:bodyPr>
          <a:lstStyle/>
          <a:p>
            <a:r>
              <a:rPr lang="ja-JP" altLang="en-US" dirty="0" smtClean="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Slice </a:t>
            </a:r>
            <a:r>
              <a:rPr lang="en-US" altLang="ja-JP" dirty="0" err="1" smtClean="0">
                <a:latin typeface="メイリオ" panose="020B0604030504040204" pitchFamily="50" charset="-128"/>
                <a:ea typeface="メイリオ" panose="020B0604030504040204" pitchFamily="50" charset="-128"/>
              </a:rPr>
              <a:t>Procedual</a:t>
            </a:r>
            <a:r>
              <a:rPr lang="en-US" altLang="ja-JP" dirty="0" smtClean="0">
                <a:latin typeface="メイリオ" panose="020B0604030504040204" pitchFamily="50" charset="-128"/>
                <a:ea typeface="メイリオ" panose="020B0604030504040204" pitchFamily="50" charset="-128"/>
              </a:rPr>
              <a:t> Mesh</a:t>
            </a:r>
            <a:r>
              <a:rPr lang="ja-JP" altLang="en-US" dirty="0" smtClean="0">
                <a:latin typeface="メイリオ" panose="020B0604030504040204" pitchFamily="50" charset="-128"/>
                <a:ea typeface="メイリオ" panose="020B0604030504040204" pitchFamily="50" charset="-128"/>
              </a:rPr>
              <a:t>」を使えばメッシュの切断ができそうです。</a:t>
            </a:r>
            <a:endParaRPr lang="en-US" altLang="ja-JP" dirty="0" smtClean="0">
              <a:latin typeface="メイリオ" panose="020B0604030504040204" pitchFamily="50" charset="-128"/>
              <a:ea typeface="メイリオ" panose="020B0604030504040204" pitchFamily="50" charset="-128"/>
            </a:endParaRPr>
          </a:p>
        </p:txBody>
      </p:sp>
      <p:pic>
        <p:nvPicPr>
          <p:cNvPr id="4" name="図 3"/>
          <p:cNvPicPr>
            <a:picLocks noChangeAspect="1"/>
          </p:cNvPicPr>
          <p:nvPr/>
        </p:nvPicPr>
        <p:blipFill>
          <a:blip r:embed="rId3"/>
          <a:stretch>
            <a:fillRect/>
          </a:stretch>
        </p:blipFill>
        <p:spPr>
          <a:xfrm>
            <a:off x="1182686" y="2672556"/>
            <a:ext cx="4001121" cy="3575367"/>
          </a:xfrm>
          <a:prstGeom prst="rect">
            <a:avLst/>
          </a:prstGeom>
        </p:spPr>
      </p:pic>
      <p:pic>
        <p:nvPicPr>
          <p:cNvPr id="5" name="図 4"/>
          <p:cNvPicPr>
            <a:picLocks noChangeAspect="1"/>
          </p:cNvPicPr>
          <p:nvPr/>
        </p:nvPicPr>
        <p:blipFill>
          <a:blip r:embed="rId4"/>
          <a:stretch>
            <a:fillRect/>
          </a:stretch>
        </p:blipFill>
        <p:spPr>
          <a:xfrm>
            <a:off x="1182686" y="2259517"/>
            <a:ext cx="4913313" cy="413039"/>
          </a:xfrm>
          <a:prstGeom prst="rect">
            <a:avLst/>
          </a:prstGeom>
        </p:spPr>
      </p:pic>
      <p:pic>
        <p:nvPicPr>
          <p:cNvPr id="6" name="図 5"/>
          <p:cNvPicPr>
            <a:picLocks noChangeAspect="1"/>
          </p:cNvPicPr>
          <p:nvPr/>
        </p:nvPicPr>
        <p:blipFill>
          <a:blip r:embed="rId5"/>
          <a:stretch>
            <a:fillRect/>
          </a:stretch>
        </p:blipFill>
        <p:spPr>
          <a:xfrm>
            <a:off x="6204249" y="2320925"/>
            <a:ext cx="5041301" cy="2139315"/>
          </a:xfrm>
          <a:prstGeom prst="rect">
            <a:avLst/>
          </a:prstGeom>
        </p:spPr>
      </p:pic>
      <p:cxnSp>
        <p:nvCxnSpPr>
          <p:cNvPr id="8" name="直線矢印コネクタ 7"/>
          <p:cNvCxnSpPr/>
          <p:nvPr/>
        </p:nvCxnSpPr>
        <p:spPr>
          <a:xfrm flipV="1">
            <a:off x="5821680" y="3169920"/>
            <a:ext cx="2722880" cy="1920557"/>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365733" y="5058955"/>
            <a:ext cx="3107707" cy="1200329"/>
          </a:xfrm>
          <a:prstGeom prst="rect">
            <a:avLst/>
          </a:prstGeom>
          <a:noFill/>
        </p:spPr>
        <p:txBody>
          <a:bodyPr wrap="square" rtlCol="0">
            <a:spAutoFit/>
          </a:bodyPr>
          <a:lstStyle/>
          <a:p>
            <a:r>
              <a:rPr lang="ja-JP" altLang="en-US" sz="36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ここがキモの命令</a:t>
            </a:r>
            <a:endParaRPr kumimoji="1" lang="ja-JP" altLang="en-US" sz="36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sp>
        <p:nvSpPr>
          <p:cNvPr id="11" name="角丸四角形 10"/>
          <p:cNvSpPr/>
          <p:nvPr/>
        </p:nvSpPr>
        <p:spPr>
          <a:xfrm>
            <a:off x="7965440" y="2672556"/>
            <a:ext cx="3280110" cy="71802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p:cNvSpPr/>
          <p:nvPr/>
        </p:nvSpPr>
        <p:spPr>
          <a:xfrm>
            <a:off x="8928433" y="3901141"/>
            <a:ext cx="508000" cy="508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000507" y="4431247"/>
            <a:ext cx="3107707" cy="1200329"/>
          </a:xfrm>
          <a:prstGeom prst="rect">
            <a:avLst/>
          </a:prstGeom>
          <a:noFill/>
        </p:spPr>
        <p:txBody>
          <a:bodyPr wrap="square" rtlCol="0">
            <a:spAutoFit/>
          </a:bodyPr>
          <a:lstStyle/>
          <a:p>
            <a:r>
              <a:rPr lang="ja-JP" altLang="en-US" sz="3600" dirty="0" smtClean="0">
                <a:solidFill>
                  <a:srgbClr val="FF0000"/>
                </a:solidFill>
                <a:latin typeface="メイリオ" panose="020B0604030504040204" pitchFamily="50" charset="-128"/>
                <a:ea typeface="メイリオ" panose="020B0604030504040204" pitchFamily="50" charset="-128"/>
              </a:rPr>
              <a:t>忘れずに</a:t>
            </a:r>
            <a:r>
              <a:rPr lang="en-US" altLang="ja-JP" sz="3600" dirty="0" smtClean="0">
                <a:solidFill>
                  <a:srgbClr val="FF0000"/>
                </a:solidFill>
                <a:latin typeface="メイリオ" panose="020B0604030504040204" pitchFamily="50" charset="-128"/>
                <a:ea typeface="メイリオ" panose="020B0604030504040204" pitchFamily="50" charset="-128"/>
              </a:rPr>
              <a:t/>
            </a:r>
            <a:br>
              <a:rPr lang="en-US" altLang="ja-JP" sz="3600" dirty="0" smtClean="0">
                <a:solidFill>
                  <a:srgbClr val="FF0000"/>
                </a:solidFill>
                <a:latin typeface="メイリオ" panose="020B0604030504040204" pitchFamily="50" charset="-128"/>
                <a:ea typeface="メイリオ" panose="020B0604030504040204" pitchFamily="50" charset="-128"/>
              </a:rPr>
            </a:br>
            <a:r>
              <a:rPr lang="ja-JP" altLang="en-US" sz="3600" dirty="0" smtClean="0">
                <a:solidFill>
                  <a:srgbClr val="FF0000"/>
                </a:solidFill>
                <a:latin typeface="メイリオ" panose="020B0604030504040204" pitchFamily="50" charset="-128"/>
                <a:ea typeface="メイリオ" panose="020B0604030504040204" pitchFamily="50" charset="-128"/>
              </a:rPr>
              <a:t>チェック</a:t>
            </a:r>
            <a:endParaRPr kumimoji="1" lang="ja-JP" altLang="en-US" sz="36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412413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par>
                          <p:cTn id="16" fill="hold">
                            <p:stCondLst>
                              <p:cond delay="3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latin typeface="メイリオ" panose="020B0604030504040204" pitchFamily="50" charset="-128"/>
                <a:ea typeface="メイリオ" panose="020B0604030504040204" pitchFamily="50" charset="-128"/>
              </a:rPr>
              <a:t>alwei</a:t>
            </a:r>
            <a:r>
              <a:rPr kumimoji="1" lang="ja-JP" altLang="en-US" dirty="0" smtClean="0">
                <a:latin typeface="メイリオ" panose="020B0604030504040204" pitchFamily="50" charset="-128"/>
                <a:ea typeface="メイリオ" panose="020B0604030504040204" pitchFamily="50" charset="-128"/>
              </a:rPr>
              <a:t>氏の解説まとめ</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452282"/>
            <a:ext cx="10515600" cy="5405718"/>
          </a:xfrm>
        </p:spPr>
        <p:txBody>
          <a:bodyPr>
            <a:normAutofit/>
          </a:bodyPr>
          <a:lstStyle/>
          <a:p>
            <a:r>
              <a:rPr lang="ja-JP" altLang="en-US" dirty="0" smtClean="0">
                <a:latin typeface="メイリオ" panose="020B0604030504040204" pitchFamily="50" charset="-128"/>
                <a:ea typeface="メイリオ" panose="020B0604030504040204" pitchFamily="50" charset="-128"/>
              </a:rPr>
              <a:t>切断対象のブループリント内で</a:t>
            </a:r>
            <a:r>
              <a:rPr lang="en-US" altLang="ja-JP" b="1" u="sng" dirty="0" smtClean="0">
                <a:solidFill>
                  <a:srgbClr val="FF0000"/>
                </a:solidFill>
                <a:latin typeface="メイリオ" panose="020B0604030504040204" pitchFamily="50" charset="-128"/>
                <a:ea typeface="メイリオ" panose="020B0604030504040204" pitchFamily="50" charset="-128"/>
              </a:rPr>
              <a:t>Slice </a:t>
            </a:r>
            <a:r>
              <a:rPr lang="en-US" altLang="ja-JP" b="1" u="sng" dirty="0" err="1" smtClean="0">
                <a:solidFill>
                  <a:srgbClr val="FF0000"/>
                </a:solidFill>
                <a:latin typeface="メイリオ" panose="020B0604030504040204" pitchFamily="50" charset="-128"/>
                <a:ea typeface="メイリオ" panose="020B0604030504040204" pitchFamily="50" charset="-128"/>
              </a:rPr>
              <a:t>Procedual</a:t>
            </a:r>
            <a:r>
              <a:rPr lang="en-US" altLang="ja-JP" b="1" u="sng" dirty="0" smtClean="0">
                <a:solidFill>
                  <a:srgbClr val="FF0000"/>
                </a:solidFill>
                <a:latin typeface="メイリオ" panose="020B0604030504040204" pitchFamily="50" charset="-128"/>
                <a:ea typeface="メイリオ" panose="020B0604030504040204" pitchFamily="50" charset="-128"/>
              </a:rPr>
              <a:t> Mesh</a:t>
            </a:r>
            <a:r>
              <a:rPr lang="ja-JP" altLang="en-US" dirty="0" smtClean="0">
                <a:latin typeface="メイリオ" panose="020B0604030504040204" pitchFamily="50" charset="-128"/>
                <a:ea typeface="メイリオ" panose="020B0604030504040204" pitchFamily="50" charset="-128"/>
              </a:rPr>
              <a:t>を使うことによってそのメッシュを切断</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実際には切断面まででカットしたように変形。そして片割れを複製</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することができる。</a:t>
            </a:r>
            <a:endParaRPr lang="en-US" altLang="ja-JP" dirty="0" smtClean="0">
              <a:latin typeface="メイリオ" panose="020B0604030504040204" pitchFamily="50" charset="-128"/>
              <a:ea typeface="メイリオ" panose="020B0604030504040204" pitchFamily="50" charset="-128"/>
            </a:endParaRPr>
          </a:p>
          <a:p>
            <a:r>
              <a:rPr lang="en-US" altLang="ja-JP" b="1" dirty="0" smtClean="0">
                <a:latin typeface="メイリオ" panose="020B0604030504040204" pitchFamily="50" charset="-128"/>
                <a:ea typeface="メイリオ" panose="020B0604030504040204" pitchFamily="50" charset="-128"/>
              </a:rPr>
              <a:t>Out </a:t>
            </a:r>
            <a:r>
              <a:rPr lang="en-US" altLang="ja-JP" b="1" dirty="0">
                <a:latin typeface="メイリオ" panose="020B0604030504040204" pitchFamily="50" charset="-128"/>
                <a:ea typeface="メイリオ" panose="020B0604030504040204" pitchFamily="50" charset="-128"/>
              </a:rPr>
              <a:t>Other Half </a:t>
            </a:r>
            <a:r>
              <a:rPr lang="en-US" altLang="ja-JP" b="1" dirty="0" err="1">
                <a:latin typeface="メイリオ" panose="020B0604030504040204" pitchFamily="50" charset="-128"/>
                <a:ea typeface="メイリオ" panose="020B0604030504040204" pitchFamily="50" charset="-128"/>
              </a:rPr>
              <a:t>Proc</a:t>
            </a:r>
            <a:r>
              <a:rPr lang="en-US" altLang="ja-JP" b="1" dirty="0">
                <a:latin typeface="メイリオ" panose="020B0604030504040204" pitchFamily="50" charset="-128"/>
                <a:ea typeface="メイリオ" panose="020B0604030504040204" pitchFamily="50" charset="-128"/>
              </a:rPr>
              <a:t> </a:t>
            </a:r>
            <a:r>
              <a:rPr lang="en-US" altLang="ja-JP" b="1" dirty="0" smtClean="0">
                <a:latin typeface="メイリオ" panose="020B0604030504040204" pitchFamily="50" charset="-128"/>
                <a:ea typeface="メイリオ" panose="020B0604030504040204" pitchFamily="50" charset="-128"/>
              </a:rPr>
              <a:t>Mesh</a:t>
            </a:r>
            <a:r>
              <a:rPr lang="ja-JP" altLang="en-US" dirty="0" smtClean="0">
                <a:latin typeface="メイリオ" panose="020B0604030504040204" pitchFamily="50" charset="-128"/>
                <a:ea typeface="メイリオ" panose="020B0604030504040204" pitchFamily="50" charset="-128"/>
              </a:rPr>
              <a:t>をオンにすることによって切断によ</a:t>
            </a:r>
            <a:r>
              <a:rPr lang="ja-JP" altLang="en-US" dirty="0">
                <a:latin typeface="メイリオ" panose="020B0604030504040204" pitchFamily="50" charset="-128"/>
                <a:ea typeface="メイリオ" panose="020B0604030504040204" pitchFamily="50" charset="-128"/>
              </a:rPr>
              <a:t>り</a:t>
            </a:r>
            <a:r>
              <a:rPr lang="ja-JP" altLang="en-US" dirty="0" smtClean="0">
                <a:latin typeface="メイリオ" panose="020B0604030504040204" pitchFamily="50" charset="-128"/>
                <a:ea typeface="メイリオ" panose="020B0604030504040204" pitchFamily="50" charset="-128"/>
              </a:rPr>
              <a:t>生成</a:t>
            </a:r>
            <a:r>
              <a:rPr lang="ja-JP" altLang="en-US" dirty="0">
                <a:latin typeface="メイリオ" panose="020B0604030504040204" pitchFamily="50" charset="-128"/>
                <a:ea typeface="メイリオ" panose="020B0604030504040204" pitchFamily="50" charset="-128"/>
              </a:rPr>
              <a:t>された</a:t>
            </a:r>
            <a:r>
              <a:rPr lang="ja-JP" altLang="en-US" dirty="0" smtClean="0">
                <a:latin typeface="メイリオ" panose="020B0604030504040204" pitchFamily="50" charset="-128"/>
                <a:ea typeface="メイリオ" panose="020B0604030504040204" pitchFamily="50" charset="-128"/>
              </a:rPr>
              <a:t>メッシュを生成する。</a:t>
            </a:r>
            <a:endParaRPr lang="en-US" altLang="ja-JP" dirty="0" smtClean="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生成</a:t>
            </a:r>
            <a:r>
              <a:rPr lang="ja-JP" altLang="en-US" dirty="0" smtClean="0">
                <a:latin typeface="メイリオ" panose="020B0604030504040204" pitchFamily="50" charset="-128"/>
                <a:ea typeface="メイリオ" panose="020B0604030504040204" pitchFamily="50" charset="-128"/>
              </a:rPr>
              <a:t>された</a:t>
            </a:r>
            <a:r>
              <a:rPr lang="ja-JP" altLang="en-US" dirty="0">
                <a:latin typeface="メイリオ" panose="020B0604030504040204" pitchFamily="50" charset="-128"/>
                <a:ea typeface="メイリオ" panose="020B0604030504040204" pitchFamily="50" charset="-128"/>
              </a:rPr>
              <a:t>メッシュ</a:t>
            </a:r>
            <a:r>
              <a:rPr lang="ja-JP" altLang="en-US" dirty="0" smtClean="0">
                <a:latin typeface="メイリオ" panose="020B0604030504040204" pitchFamily="50" charset="-128"/>
                <a:ea typeface="メイリオ" panose="020B0604030504040204" pitchFamily="50" charset="-128"/>
              </a:rPr>
              <a:t>には属性がなくなっているため、</a:t>
            </a:r>
            <a:r>
              <a:rPr lang="en-US" altLang="ja-JP" dirty="0" smtClean="0">
                <a:latin typeface="メイリオ" panose="020B0604030504040204" pitchFamily="50" charset="-128"/>
                <a:ea typeface="メイリオ" panose="020B0604030504040204" pitchFamily="50" charset="-128"/>
              </a:rPr>
              <a:t>Set </a:t>
            </a:r>
            <a:r>
              <a:rPr lang="en-US" altLang="ja-JP" dirty="0">
                <a:latin typeface="メイリオ" panose="020B0604030504040204" pitchFamily="50" charset="-128"/>
                <a:ea typeface="メイリオ" panose="020B0604030504040204" pitchFamily="50" charset="-128"/>
              </a:rPr>
              <a:t>Simulate </a:t>
            </a:r>
            <a:r>
              <a:rPr lang="en-US" altLang="ja-JP" dirty="0" smtClean="0">
                <a:latin typeface="メイリオ" panose="020B0604030504040204" pitchFamily="50" charset="-128"/>
                <a:ea typeface="メイリオ" panose="020B0604030504040204" pitchFamily="50" charset="-128"/>
              </a:rPr>
              <a:t>Physics</a:t>
            </a:r>
            <a:r>
              <a:rPr lang="ja-JP" altLang="en-US" dirty="0" smtClean="0">
                <a:latin typeface="メイリオ" panose="020B0604030504040204" pitchFamily="50" charset="-128"/>
                <a:ea typeface="メイリオ" panose="020B0604030504040204" pitchFamily="50" charset="-128"/>
              </a:rPr>
              <a:t>で</a:t>
            </a:r>
            <a:r>
              <a:rPr lang="ja-JP" altLang="en-US" dirty="0">
                <a:latin typeface="メイリオ" panose="020B0604030504040204" pitchFamily="50" charset="-128"/>
                <a:ea typeface="メイリオ" panose="020B0604030504040204" pitchFamily="50" charset="-128"/>
              </a:rPr>
              <a:t>物理シミュレーションをさせるように設定して</a:t>
            </a:r>
            <a:r>
              <a:rPr lang="ja-JP" altLang="en-US" dirty="0" smtClean="0">
                <a:latin typeface="メイリオ" panose="020B0604030504040204" pitchFamily="50" charset="-128"/>
                <a:ea typeface="メイリオ" panose="020B0604030504040204" pitchFamily="50" charset="-128"/>
              </a:rPr>
              <a:t>おく。</a:t>
            </a:r>
            <a:endParaRPr lang="en-US" altLang="ja-JP" dirty="0" smtClean="0">
              <a:latin typeface="メイリオ" panose="020B0604030504040204" pitchFamily="50" charset="-128"/>
              <a:ea typeface="メイリオ" panose="020B0604030504040204" pitchFamily="50" charset="-128"/>
            </a:endParaRPr>
          </a:p>
          <a:p>
            <a:r>
              <a:rPr lang="en-US" altLang="ja-JP" dirty="0" smtClean="0">
                <a:latin typeface="メイリオ" panose="020B0604030504040204" pitchFamily="50" charset="-128"/>
                <a:ea typeface="メイリオ" panose="020B0604030504040204" pitchFamily="50" charset="-128"/>
              </a:rPr>
              <a:t>Cap Option</a:t>
            </a:r>
            <a:r>
              <a:rPr lang="ja-JP" altLang="en-US" dirty="0" smtClean="0">
                <a:latin typeface="メイリオ" panose="020B0604030504040204" pitchFamily="50" charset="-128"/>
                <a:ea typeface="メイリオ" panose="020B0604030504040204" pitchFamily="50" charset="-128"/>
              </a:rPr>
              <a:t>を</a:t>
            </a:r>
            <a:r>
              <a:rPr lang="en-US" altLang="ja-JP" dirty="0" smtClean="0">
                <a:latin typeface="メイリオ" panose="020B0604030504040204" pitchFamily="50" charset="-128"/>
                <a:ea typeface="メイリオ" panose="020B0604030504040204" pitchFamily="50" charset="-128"/>
              </a:rPr>
              <a:t>Create New Cap</a:t>
            </a:r>
            <a:r>
              <a:rPr lang="ja-JP" altLang="en-US" dirty="0" smtClean="0">
                <a:latin typeface="メイリオ" panose="020B0604030504040204" pitchFamily="50" charset="-128"/>
                <a:ea typeface="メイリオ" panose="020B0604030504040204" pitchFamily="50" charset="-128"/>
              </a:rPr>
              <a:t>にすることで切断面を生成。</a:t>
            </a:r>
            <a:endParaRPr lang="en-US" altLang="ja-JP" dirty="0" smtClean="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切</a:t>
            </a:r>
            <a:r>
              <a:rPr lang="ja-JP" altLang="en-US" dirty="0" smtClean="0">
                <a:latin typeface="メイリオ" panose="020B0604030504040204" pitchFamily="50" charset="-128"/>
                <a:ea typeface="メイリオ" panose="020B0604030504040204" pitchFamily="50" charset="-128"/>
              </a:rPr>
              <a:t>断</a:t>
            </a:r>
            <a:r>
              <a:rPr lang="ja-JP" altLang="en-US" dirty="0">
                <a:latin typeface="メイリオ" panose="020B0604030504040204" pitchFamily="50" charset="-128"/>
                <a:ea typeface="メイリオ" panose="020B0604030504040204" pitchFamily="50" charset="-128"/>
              </a:rPr>
              <a:t>面</a:t>
            </a:r>
            <a:r>
              <a:rPr lang="ja-JP" altLang="en-US" dirty="0" smtClean="0">
                <a:latin typeface="メイリオ" panose="020B0604030504040204" pitchFamily="50" charset="-128"/>
                <a:ea typeface="メイリオ" panose="020B0604030504040204" pitchFamily="50" charset="-128"/>
              </a:rPr>
              <a:t>のマテリアルは</a:t>
            </a:r>
            <a:r>
              <a:rPr lang="en-US" altLang="ja-JP" dirty="0" smtClean="0">
                <a:latin typeface="メイリオ" panose="020B0604030504040204" pitchFamily="50" charset="-128"/>
                <a:ea typeface="メイリオ" panose="020B0604030504040204" pitchFamily="50" charset="-128"/>
              </a:rPr>
              <a:t>Cap Material</a:t>
            </a:r>
            <a:r>
              <a:rPr lang="ja-JP" altLang="en-US" dirty="0" smtClean="0">
                <a:latin typeface="メイリオ" panose="020B0604030504040204" pitchFamily="50" charset="-128"/>
                <a:ea typeface="メイリオ" panose="020B0604030504040204" pitchFamily="50" charset="-128"/>
              </a:rPr>
              <a:t>で指定できる</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一旦</a:t>
            </a:r>
            <a:r>
              <a:rPr lang="ja-JP" altLang="en-US" dirty="0">
                <a:latin typeface="メイリオ" panose="020B0604030504040204" pitchFamily="50" charset="-128"/>
                <a:ea typeface="メイリオ" panose="020B0604030504040204" pitchFamily="50" charset="-128"/>
              </a:rPr>
              <a:t>切断</a:t>
            </a:r>
            <a:r>
              <a:rPr lang="ja-JP" altLang="en-US" dirty="0" smtClean="0">
                <a:latin typeface="メイリオ" panose="020B0604030504040204" pitchFamily="50" charset="-128"/>
                <a:ea typeface="メイリオ" panose="020B0604030504040204" pitchFamily="50" charset="-128"/>
              </a:rPr>
              <a:t>した片割れが</a:t>
            </a:r>
            <a:r>
              <a:rPr lang="en-US" altLang="ja-JP" dirty="0" smtClean="0">
                <a:latin typeface="メイリオ" panose="020B0604030504040204" pitchFamily="50" charset="-128"/>
                <a:ea typeface="メイリオ" panose="020B0604030504040204" pitchFamily="50" charset="-128"/>
              </a:rPr>
              <a:t>Out Other Half </a:t>
            </a:r>
            <a:r>
              <a:rPr lang="en-US" altLang="ja-JP" dirty="0" err="1" smtClean="0">
                <a:latin typeface="メイリオ" panose="020B0604030504040204" pitchFamily="50" charset="-128"/>
                <a:ea typeface="メイリオ" panose="020B0604030504040204" pitchFamily="50" charset="-128"/>
              </a:rPr>
              <a:t>Proc</a:t>
            </a:r>
            <a:r>
              <a:rPr lang="en-US" altLang="ja-JP" dirty="0" smtClean="0">
                <a:latin typeface="メイリオ" panose="020B0604030504040204" pitchFamily="50" charset="-128"/>
                <a:ea typeface="メイリオ" panose="020B0604030504040204" pitchFamily="50" charset="-128"/>
              </a:rPr>
              <a:t> Mesh</a:t>
            </a:r>
            <a:r>
              <a:rPr lang="ja-JP" altLang="en-US" dirty="0" smtClean="0">
                <a:latin typeface="メイリオ" panose="020B0604030504040204" pitchFamily="50" charset="-128"/>
                <a:ea typeface="メイリオ" panose="020B0604030504040204" pitchFamily="50" charset="-128"/>
              </a:rPr>
              <a:t>側であった場合、</a:t>
            </a:r>
            <a:r>
              <a:rPr lang="ja-JP" altLang="en-US" sz="3200" b="1" u="sng" dirty="0" smtClean="0">
                <a:solidFill>
                  <a:srgbClr val="FF0000"/>
                </a:solidFill>
                <a:latin typeface="メイリオ" panose="020B0604030504040204" pitchFamily="50" charset="-128"/>
                <a:ea typeface="メイリオ" panose="020B0604030504040204" pitchFamily="50" charset="-128"/>
              </a:rPr>
              <a:t>ブループリントがないため再切断できない</a:t>
            </a:r>
            <a:endParaRPr lang="en-US" altLang="ja-JP" sz="3200" b="1" u="sng" dirty="0" smtClean="0">
              <a:solidFill>
                <a:srgbClr val="FF0000"/>
              </a:solidFill>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93682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なぜ片方だけ「再切断できない」のか</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452282"/>
            <a:ext cx="10515600" cy="5405718"/>
          </a:xfrm>
        </p:spPr>
        <p:txBody>
          <a:bodyPr>
            <a:normAutofit/>
          </a:bodyPr>
          <a:lstStyle/>
          <a:p>
            <a:r>
              <a:rPr lang="ja-JP" altLang="en-US" dirty="0" smtClean="0">
                <a:latin typeface="メイリオ" panose="020B0604030504040204" pitchFamily="50" charset="-128"/>
                <a:ea typeface="メイリオ" panose="020B0604030504040204" pitchFamily="50" charset="-128"/>
              </a:rPr>
              <a:t>現状のままですと、切断した「どちらかのメッシュ」だけが再切断可能です。つまり切断を真ん中で斬るということを繰り返すと図のようになる。</a:t>
            </a:r>
            <a:endParaRPr lang="en-US" altLang="ja-JP" dirty="0" smtClean="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p:txBody>
      </p:sp>
      <p:pic>
        <p:nvPicPr>
          <p:cNvPr id="2050" name="Picture 2" descr="マグロ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r="51920"/>
          <a:stretch/>
        </p:blipFill>
        <p:spPr bwMode="auto">
          <a:xfrm>
            <a:off x="3714750" y="1856422"/>
            <a:ext cx="228981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マグロ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l="68133" r="16720"/>
          <a:stretch/>
        </p:blipFill>
        <p:spPr bwMode="auto">
          <a:xfrm>
            <a:off x="6959600" y="1856421"/>
            <a:ext cx="72136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マグロ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l="48080" r="31440"/>
          <a:stretch/>
        </p:blipFill>
        <p:spPr bwMode="auto">
          <a:xfrm>
            <a:off x="6004560" y="1856421"/>
            <a:ext cx="1066800" cy="33528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マグロ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l="81893"/>
          <a:stretch/>
        </p:blipFill>
        <p:spPr bwMode="auto">
          <a:xfrm>
            <a:off x="7670800" y="1856421"/>
            <a:ext cx="862330" cy="33528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グループ化 10"/>
          <p:cNvGrpSpPr/>
          <p:nvPr/>
        </p:nvGrpSpPr>
        <p:grpSpPr>
          <a:xfrm>
            <a:off x="1889760" y="3535680"/>
            <a:ext cx="4217670" cy="2126079"/>
            <a:chOff x="1889760" y="3535680"/>
            <a:chExt cx="4217670" cy="2126079"/>
          </a:xfrm>
        </p:grpSpPr>
        <p:cxnSp>
          <p:nvCxnSpPr>
            <p:cNvPr id="8" name="直線矢印コネクタ 7"/>
            <p:cNvCxnSpPr/>
            <p:nvPr/>
          </p:nvCxnSpPr>
          <p:spPr>
            <a:xfrm flipV="1">
              <a:off x="2367280" y="3535680"/>
              <a:ext cx="406400" cy="934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1889760" y="4338320"/>
              <a:ext cx="4217670" cy="1323439"/>
            </a:xfrm>
            <a:prstGeom prst="rect">
              <a:avLst/>
            </a:prstGeom>
            <a:noFill/>
          </p:spPr>
          <p:txBody>
            <a:bodyPr wrap="square" rtlCol="0">
              <a:spAutoFit/>
            </a:bodyPr>
            <a:lstStyle/>
            <a:p>
              <a:r>
                <a:rPr lang="ja-JP" altLang="en-US" sz="2000" b="1" dirty="0">
                  <a:solidFill>
                    <a:srgbClr val="FF0000"/>
                  </a:solidFill>
                  <a:effectLst>
                    <a:outerShdw blurRad="38100" dist="38100" dir="2700000" algn="tl">
                      <a:srgbClr val="000000">
                        <a:alpha val="43137"/>
                      </a:srgbClr>
                    </a:outerShdw>
                  </a:effectLst>
                </a:rPr>
                <a:t>生成</a:t>
              </a:r>
              <a:r>
                <a:rPr lang="ja-JP" altLang="en-US" sz="2000" b="1" dirty="0" smtClean="0">
                  <a:solidFill>
                    <a:srgbClr val="FF0000"/>
                  </a:solidFill>
                  <a:effectLst>
                    <a:outerShdw blurRad="38100" dist="38100" dir="2700000" algn="tl">
                      <a:srgbClr val="000000">
                        <a:alpha val="43137"/>
                      </a:srgbClr>
                    </a:outerShdw>
                  </a:effectLst>
                </a:rPr>
                <a:t>されたメッシュには</a:t>
              </a:r>
              <a:endParaRPr lang="en-US" altLang="ja-JP" sz="2000" b="1" dirty="0" smtClean="0">
                <a:solidFill>
                  <a:srgbClr val="FF0000"/>
                </a:solidFill>
                <a:effectLst>
                  <a:outerShdw blurRad="38100" dist="38100" dir="2700000" algn="tl">
                    <a:srgbClr val="000000">
                      <a:alpha val="43137"/>
                    </a:srgbClr>
                  </a:outerShdw>
                </a:effectLst>
              </a:endParaRPr>
            </a:p>
            <a:p>
              <a:r>
                <a:rPr kumimoji="1" lang="ja-JP" altLang="en-US" sz="2000" b="1" dirty="0" smtClean="0">
                  <a:solidFill>
                    <a:srgbClr val="FF0000"/>
                  </a:solidFill>
                  <a:effectLst>
                    <a:outerShdw blurRad="38100" dist="38100" dir="2700000" algn="tl">
                      <a:srgbClr val="000000">
                        <a:alpha val="43137"/>
                      </a:srgbClr>
                    </a:outerShdw>
                  </a:effectLst>
                </a:rPr>
                <a:t>ブループリントが入ってないため、再切断のためのプログラムがない→つまり再切断できない。</a:t>
              </a:r>
              <a:endParaRPr kumimoji="1" lang="ja-JP" altLang="en-US" sz="2000" b="1" dirty="0">
                <a:solidFill>
                  <a:srgbClr val="FF0000"/>
                </a:solidFill>
                <a:effectLst>
                  <a:outerShdw blurRad="38100" dist="38100" dir="2700000" algn="tl">
                    <a:srgbClr val="000000">
                      <a:alpha val="43137"/>
                    </a:srgbClr>
                  </a:outerShdw>
                </a:effectLst>
              </a:endParaRPr>
            </a:p>
          </p:txBody>
        </p:sp>
      </p:grpSp>
      <p:sp>
        <p:nvSpPr>
          <p:cNvPr id="13" name="コンテンツ プレースホルダー 2"/>
          <p:cNvSpPr txBox="1">
            <a:spLocks/>
          </p:cNvSpPr>
          <p:nvPr/>
        </p:nvSpPr>
        <p:spPr>
          <a:xfrm>
            <a:off x="990600" y="5661759"/>
            <a:ext cx="10515600" cy="1196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smtClean="0">
              <a:latin typeface="メイリオ" panose="020B0604030504040204" pitchFamily="50" charset="-128"/>
              <a:ea typeface="メイリオ" panose="020B0604030504040204" pitchFamily="50" charset="-128"/>
            </a:endParaRPr>
          </a:p>
        </p:txBody>
      </p:sp>
      <p:sp>
        <p:nvSpPr>
          <p:cNvPr id="14" name="コンテンツ プレースホルダー 2"/>
          <p:cNvSpPr txBox="1">
            <a:spLocks/>
          </p:cNvSpPr>
          <p:nvPr/>
        </p:nvSpPr>
        <p:spPr>
          <a:xfrm>
            <a:off x="990600" y="5606532"/>
            <a:ext cx="10515600" cy="1246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smtClean="0">
                <a:latin typeface="メイリオ" panose="020B0604030504040204" pitchFamily="50" charset="-128"/>
                <a:ea typeface="メイリオ" panose="020B0604030504040204" pitchFamily="50" charset="-128"/>
              </a:rPr>
              <a:t>切断コードが入っている「オリジナルのメッシュオブジェクト」の側しか切断が適用されないために、片方だけが再切断不可能になっていきます。</a:t>
            </a:r>
            <a:endParaRPr lang="en-US" altLang="ja-JP" dirty="0" smtClean="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357986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7037E-6 L -0.17227 0.00949 " pathEditMode="relative" rAng="0" ptsTypes="AA">
                                      <p:cBhvr>
                                        <p:cTn id="6" dur="2000" fill="hold"/>
                                        <p:tgtEl>
                                          <p:spTgt spid="2050"/>
                                        </p:tgtEl>
                                        <p:attrNameLst>
                                          <p:attrName>ppt_x</p:attrName>
                                          <p:attrName>ppt_y</p:attrName>
                                        </p:attrNameLst>
                                      </p:cBhvr>
                                      <p:rCtr x="-8620" y="463"/>
                                    </p:animMotion>
                                  </p:childTnLst>
                                </p:cTn>
                              </p:par>
                              <p:par>
                                <p:cTn id="7" presetID="42" presetClass="path" presetSubtype="0" accel="50000" decel="50000" fill="hold" nodeType="withEffect">
                                  <p:stCondLst>
                                    <p:cond delay="0"/>
                                  </p:stCondLst>
                                  <p:childTnLst>
                                    <p:animMotion origin="layout" path="M 2.08333E-6 3.7037E-6 L -0.06289 0.08194 " pathEditMode="relative" rAng="0" ptsTypes="AA">
                                      <p:cBhvr>
                                        <p:cTn id="8" dur="2000" fill="hold"/>
                                        <p:tgtEl>
                                          <p:spTgt spid="6"/>
                                        </p:tgtEl>
                                        <p:attrNameLst>
                                          <p:attrName>ppt_x</p:attrName>
                                          <p:attrName>ppt_y</p:attrName>
                                        </p:attrNameLst>
                                      </p:cBhvr>
                                      <p:rCtr x="-3151" y="4097"/>
                                    </p:animMotion>
                                  </p:childTnLst>
                                </p:cTn>
                              </p:par>
                              <p:par>
                                <p:cTn id="9" presetID="42" presetClass="path" presetSubtype="0" accel="50000" decel="50000" fill="hold" nodeType="withEffect">
                                  <p:stCondLst>
                                    <p:cond delay="0"/>
                                  </p:stCondLst>
                                  <p:childTnLst>
                                    <p:animMotion origin="layout" path="M -6.25E-7 3.7037E-6 L 0.04128 -0.075 " pathEditMode="relative" rAng="0" ptsTypes="AA">
                                      <p:cBhvr>
                                        <p:cTn id="10" dur="2000" fill="hold"/>
                                        <p:tgtEl>
                                          <p:spTgt spid="5"/>
                                        </p:tgtEl>
                                        <p:attrNameLst>
                                          <p:attrName>ppt_x</p:attrName>
                                          <p:attrName>ppt_y</p:attrName>
                                        </p:attrNameLst>
                                      </p:cBhvr>
                                      <p:rCtr x="2057" y="-3750"/>
                                    </p:animMotion>
                                  </p:childTnLst>
                                </p:cTn>
                              </p:par>
                              <p:par>
                                <p:cTn id="11" presetID="42" presetClass="path" presetSubtype="0" accel="50000" decel="50000" fill="hold" nodeType="withEffect">
                                  <p:stCondLst>
                                    <p:cond delay="0"/>
                                  </p:stCondLst>
                                  <p:childTnLst>
                                    <p:animMotion origin="layout" path="M -3.125E-6 3.7037E-6 L 0.10977 0.06412 " pathEditMode="relative" rAng="0" ptsTypes="AA">
                                      <p:cBhvr>
                                        <p:cTn id="12" dur="2000" fill="hold"/>
                                        <p:tgtEl>
                                          <p:spTgt spid="7"/>
                                        </p:tgtEl>
                                        <p:attrNameLst>
                                          <p:attrName>ppt_x</p:attrName>
                                          <p:attrName>ppt_y</p:attrName>
                                        </p:attrNameLst>
                                      </p:cBhvr>
                                      <p:rCtr x="5482" y="3194"/>
                                    </p:animMotion>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25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メイリオ" panose="020B0604030504040204" pitchFamily="50" charset="-128"/>
                <a:ea typeface="メイリオ" panose="020B0604030504040204" pitchFamily="50" charset="-128"/>
              </a:rPr>
              <a:t>解決策</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ではどうするのか？</a:t>
            </a:r>
            <a:r>
              <a:rPr kumimoji="1" lang="en-US" altLang="ja-JP" dirty="0" smtClean="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501126"/>
            <a:ext cx="10515600" cy="2357718"/>
          </a:xfrm>
        </p:spPr>
        <p:txBody>
          <a:bodyPr>
            <a:normAutofit/>
          </a:bodyPr>
          <a:lstStyle/>
          <a:p>
            <a:r>
              <a:rPr lang="ja-JP" altLang="en-US" dirty="0" smtClean="0">
                <a:latin typeface="メイリオ" panose="020B0604030504040204" pitchFamily="50" charset="-128"/>
                <a:ea typeface="メイリオ" panose="020B0604030504040204" pitchFamily="50" charset="-128"/>
              </a:rPr>
              <a:t>色々考えました</a:t>
            </a:r>
            <a:r>
              <a:rPr lang="en-US" altLang="ja-JP" dirty="0" smtClean="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生成</a:t>
            </a:r>
            <a:r>
              <a:rPr lang="ja-JP" altLang="en-US" dirty="0" smtClean="0">
                <a:latin typeface="メイリオ" panose="020B0604030504040204" pitchFamily="50" charset="-128"/>
                <a:ea typeface="メイリオ" panose="020B0604030504040204" pitchFamily="50" charset="-128"/>
              </a:rPr>
              <a:t>されたメッシュにも</a:t>
            </a:r>
            <a:r>
              <a:rPr lang="en-US" altLang="ja-JP" dirty="0" smtClean="0">
                <a:latin typeface="メイリオ" panose="020B0604030504040204" pitchFamily="50" charset="-128"/>
                <a:ea typeface="メイリオ" panose="020B0604030504040204" pitchFamily="50" charset="-128"/>
              </a:rPr>
              <a:t>BP</a:t>
            </a:r>
            <a:r>
              <a:rPr lang="ja-JP" altLang="en-US" dirty="0" smtClean="0">
                <a:latin typeface="メイリオ" panose="020B0604030504040204" pitchFamily="50" charset="-128"/>
                <a:ea typeface="メイリオ" panose="020B0604030504040204" pitchFamily="50" charset="-128"/>
              </a:rPr>
              <a:t>を適用できるように</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などなど、でも</a:t>
            </a:r>
            <a:r>
              <a:rPr lang="en-US" altLang="ja-JP" dirty="0" smtClean="0">
                <a:latin typeface="メイリオ" panose="020B0604030504040204" pitchFamily="50" charset="-128"/>
                <a:ea typeface="メイリオ" panose="020B0604030504040204" pitchFamily="50" charset="-128"/>
              </a:rPr>
              <a:t>2</a:t>
            </a:r>
            <a:r>
              <a:rPr lang="ja-JP" altLang="en-US" dirty="0" smtClean="0">
                <a:latin typeface="メイリオ" panose="020B0604030504040204" pitchFamily="50" charset="-128"/>
                <a:ea typeface="メイリオ" panose="020B0604030504040204" pitchFamily="50" charset="-128"/>
              </a:rPr>
              <a:t>回以上斬るとダメだったりうまくいきませんでした</a:t>
            </a:r>
            <a:r>
              <a:rPr lang="en-US" altLang="ja-JP" dirty="0" smtClean="0">
                <a:latin typeface="メイリオ" panose="020B0604030504040204" pitchFamily="50" charset="-128"/>
                <a:ea typeface="メイリオ" panose="020B0604030504040204" pitchFamily="50" charset="-128"/>
              </a:rPr>
              <a:t>)</a:t>
            </a:r>
          </a:p>
          <a:p>
            <a:r>
              <a:rPr lang="ja-JP" altLang="en-US" dirty="0" smtClean="0">
                <a:latin typeface="メイリオ" panose="020B0604030504040204" pitchFamily="50" charset="-128"/>
                <a:ea typeface="メイリオ" panose="020B0604030504040204" pitchFamily="50" charset="-128"/>
              </a:rPr>
              <a:t>そこで発想を逆転させました</a:t>
            </a:r>
            <a:r>
              <a:rPr lang="en-US" altLang="ja-JP" dirty="0" smtClean="0">
                <a:latin typeface="メイリオ" panose="020B0604030504040204" pitchFamily="50" charset="-128"/>
                <a:ea typeface="メイリオ" panose="020B0604030504040204" pitchFamily="50" charset="-128"/>
              </a:rPr>
              <a:t>…</a:t>
            </a:r>
            <a:br>
              <a:rPr lang="en-US" altLang="ja-JP" dirty="0" smtClean="0">
                <a:latin typeface="メイリオ" panose="020B0604030504040204" pitchFamily="50" charset="-128"/>
                <a:ea typeface="メイリオ" panose="020B0604030504040204" pitchFamily="50" charset="-128"/>
              </a:rPr>
            </a:br>
            <a:endParaRPr lang="en-US" altLang="ja-JP" dirty="0" smtClean="0">
              <a:latin typeface="メイリオ" panose="020B0604030504040204" pitchFamily="50" charset="-128"/>
              <a:ea typeface="メイリオ" panose="020B0604030504040204" pitchFamily="50" charset="-128"/>
            </a:endParaRPr>
          </a:p>
        </p:txBody>
      </p:sp>
      <p:sp>
        <p:nvSpPr>
          <p:cNvPr id="4" name="正方形/長方形 3"/>
          <p:cNvSpPr/>
          <p:nvPr/>
        </p:nvSpPr>
        <p:spPr>
          <a:xfrm>
            <a:off x="1079240" y="3256894"/>
            <a:ext cx="10033517" cy="1569660"/>
          </a:xfrm>
          <a:prstGeom prst="rect">
            <a:avLst/>
          </a:prstGeom>
          <a:noFill/>
        </p:spPr>
        <p:txBody>
          <a:bodyPr wrap="none" lIns="91440" tIns="45720" rIns="91440" bIns="45720">
            <a:spAutoFit/>
          </a:bodyPr>
          <a:lstStyle/>
          <a:p>
            <a:pPr algn="ctr"/>
            <a:r>
              <a:rPr lang="ja-JP" altLang="en-US" sz="4800" b="1" cap="none" spc="0" dirty="0" smtClean="0">
                <a:ln w="6600">
                  <a:solidFill>
                    <a:schemeClr val="accent2"/>
                  </a:solidFill>
                  <a:prstDash val="solid"/>
                </a:ln>
                <a:solidFill>
                  <a:srgbClr val="FFFFFF"/>
                </a:solidFill>
                <a:effectLst>
                  <a:outerShdw dist="38100" dir="2700000" algn="tl" rotWithShape="0">
                    <a:schemeClr val="accent2"/>
                  </a:outerShdw>
                </a:effectLst>
              </a:rPr>
              <a:t>切断の処理はメッシュ側ではなく</a:t>
            </a:r>
            <a:r>
              <a:rPr lang="en-US" altLang="ja-JP" sz="4800" b="1" cap="none" spc="0" dirty="0" smtClean="0">
                <a:ln w="6600">
                  <a:solidFill>
                    <a:schemeClr val="accent2"/>
                  </a:solidFill>
                  <a:prstDash val="solid"/>
                </a:ln>
                <a:solidFill>
                  <a:srgbClr val="FFFFFF"/>
                </a:solidFill>
                <a:effectLst>
                  <a:outerShdw dist="38100" dir="2700000" algn="tl" rotWithShape="0">
                    <a:schemeClr val="accent2"/>
                  </a:outerShdw>
                </a:effectLst>
              </a:rPr>
              <a:t/>
            </a:r>
            <a:br>
              <a:rPr lang="en-US" altLang="ja-JP" sz="4800" b="1" cap="none" spc="0" dirty="0" smtClean="0">
                <a:ln w="6600">
                  <a:solidFill>
                    <a:schemeClr val="accent2"/>
                  </a:solidFill>
                  <a:prstDash val="solid"/>
                </a:ln>
                <a:solidFill>
                  <a:srgbClr val="FFFFFF"/>
                </a:solidFill>
                <a:effectLst>
                  <a:outerShdw dist="38100" dir="2700000" algn="tl" rotWithShape="0">
                    <a:schemeClr val="accent2"/>
                  </a:outerShdw>
                </a:effectLst>
              </a:rPr>
            </a:br>
            <a:r>
              <a:rPr lang="ja-JP" altLang="en-US" sz="4800" b="1" cap="none" spc="0" dirty="0" smtClean="0">
                <a:ln w="6600">
                  <a:solidFill>
                    <a:schemeClr val="accent2"/>
                  </a:solidFill>
                  <a:prstDash val="solid"/>
                </a:ln>
                <a:solidFill>
                  <a:srgbClr val="FFFFFF"/>
                </a:solidFill>
                <a:effectLst>
                  <a:outerShdw dist="38100" dir="2700000" algn="tl" rotWithShape="0">
                    <a:schemeClr val="accent2"/>
                  </a:outerShdw>
                </a:effectLst>
              </a:rPr>
              <a:t>斬る側に任せればいいんじゃない？</a:t>
            </a:r>
            <a:endParaRPr lang="ja-JP" altLang="en-US" sz="48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コンテンツ プレースホルダー 2"/>
          <p:cNvSpPr txBox="1">
            <a:spLocks/>
          </p:cNvSpPr>
          <p:nvPr/>
        </p:nvSpPr>
        <p:spPr>
          <a:xfrm>
            <a:off x="838200" y="4994845"/>
            <a:ext cx="10515600" cy="14693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メイリオ" panose="020B0604030504040204" pitchFamily="50" charset="-128"/>
                <a:ea typeface="メイリオ" panose="020B0604030504040204" pitchFamily="50" charset="-128"/>
              </a:rPr>
              <a:t>結論</a:t>
            </a:r>
            <a:r>
              <a:rPr lang="ja-JP" altLang="en-US" dirty="0" smtClean="0">
                <a:latin typeface="メイリオ" panose="020B0604030504040204" pitchFamily="50" charset="-128"/>
                <a:ea typeface="メイリオ" panose="020B0604030504040204" pitchFamily="50" charset="-128"/>
              </a:rPr>
              <a:t>から</a:t>
            </a:r>
            <a:r>
              <a:rPr lang="ja-JP" altLang="en-US" dirty="0">
                <a:latin typeface="メイリオ" panose="020B0604030504040204" pitchFamily="50" charset="-128"/>
                <a:ea typeface="メイリオ" panose="020B0604030504040204" pitchFamily="50" charset="-128"/>
              </a:rPr>
              <a:t>言</a:t>
            </a:r>
            <a:r>
              <a:rPr lang="ja-JP" altLang="en-US" dirty="0" smtClean="0">
                <a:latin typeface="メイリオ" panose="020B0604030504040204" pitchFamily="50" charset="-128"/>
                <a:ea typeface="メイリオ" panose="020B0604030504040204" pitchFamily="50" charset="-128"/>
              </a:rPr>
              <a:t>うと、これでうまくいきました。</a:t>
            </a:r>
            <a:r>
              <a:rPr lang="en-US" altLang="ja-JP" dirty="0">
                <a:latin typeface="メイリオ" panose="020B0604030504040204" pitchFamily="50" charset="-128"/>
                <a:ea typeface="メイリオ" panose="020B0604030504040204" pitchFamily="50" charset="-128"/>
              </a:rPr>
              <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色々</a:t>
            </a:r>
            <a:r>
              <a:rPr lang="ja-JP" altLang="en-US" dirty="0" smtClean="0">
                <a:latin typeface="メイリオ" panose="020B0604030504040204" pitchFamily="50" charset="-128"/>
                <a:ea typeface="メイリオ" panose="020B0604030504040204" pitchFamily="50" charset="-128"/>
              </a:rPr>
              <a:t>と考えてダメな時は反対方向から考えるという先人の知恵は</a:t>
            </a:r>
            <a:r>
              <a:rPr lang="en-US" altLang="ja-JP" dirty="0" smtClean="0">
                <a:latin typeface="メイリオ" panose="020B0604030504040204" pitchFamily="50" charset="-128"/>
                <a:ea typeface="メイリオ" panose="020B0604030504040204" pitchFamily="50" charset="-128"/>
              </a:rPr>
              <a:t>UE4</a:t>
            </a:r>
            <a:r>
              <a:rPr lang="ja-JP" altLang="en-US" dirty="0" smtClean="0">
                <a:latin typeface="メイリオ" panose="020B0604030504040204" pitchFamily="50" charset="-128"/>
                <a:ea typeface="メイリオ" panose="020B0604030504040204" pitchFamily="50" charset="-128"/>
              </a:rPr>
              <a:t>でも役に立ったようです。</a:t>
            </a:r>
            <a:r>
              <a:rPr lang="en-US" altLang="ja-JP" dirty="0" smtClean="0">
                <a:latin typeface="メイリオ" panose="020B0604030504040204" pitchFamily="50" charset="-128"/>
                <a:ea typeface="メイリオ" panose="020B0604030504040204" pitchFamily="50" charset="-128"/>
              </a:rPr>
              <a:t/>
            </a:r>
            <a:br>
              <a:rPr lang="en-US" altLang="ja-JP" dirty="0" smtClean="0">
                <a:latin typeface="メイリオ" panose="020B0604030504040204" pitchFamily="50" charset="-128"/>
                <a:ea typeface="メイリオ" panose="020B0604030504040204" pitchFamily="50" charset="-128"/>
              </a:rPr>
            </a:br>
            <a:endParaRPr lang="en-US" altLang="ja-JP"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402628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6" presetClass="emph" presetSubtype="0" fill="hold" grpId="1" nodeType="after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31450"/>
            <a:ext cx="10515600" cy="1325563"/>
          </a:xfrm>
        </p:spPr>
        <p:txBody>
          <a:bodyPr/>
          <a:lstStyle/>
          <a:p>
            <a:r>
              <a:rPr kumimoji="1" lang="ja-JP" altLang="en-US" dirty="0" smtClean="0">
                <a:latin typeface="メイリオ" panose="020B0604030504040204" pitchFamily="50" charset="-128"/>
                <a:ea typeface="メイリオ" panose="020B0604030504040204" pitchFamily="50" charset="-128"/>
              </a:rPr>
              <a:t>具体的な解決法</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838200" y="1239520"/>
            <a:ext cx="10515600" cy="5618480"/>
          </a:xfrm>
        </p:spPr>
        <p:txBody>
          <a:bodyPr>
            <a:normAutofit/>
          </a:bodyPr>
          <a:lstStyle/>
          <a:p>
            <a:r>
              <a:rPr lang="ja-JP" altLang="en-US" dirty="0" smtClean="0">
                <a:latin typeface="メイリオ" panose="020B0604030504040204" pitchFamily="50" charset="-128"/>
                <a:ea typeface="メイリオ" panose="020B0604030504040204" pitchFamily="50" charset="-128"/>
              </a:rPr>
              <a:t>前述の通り「斬る側」のブループリントをいじります。今回は「リッパー」という回転ノコギリ的な</a:t>
            </a:r>
            <a:r>
              <a:rPr lang="en-US" altLang="ja-JP" dirty="0" smtClean="0">
                <a:latin typeface="メイリオ" panose="020B0604030504040204" pitchFamily="50" charset="-128"/>
                <a:ea typeface="メイリオ" panose="020B0604030504040204" pitchFamily="50" charset="-128"/>
              </a:rPr>
              <a:t>Projectile</a:t>
            </a:r>
            <a:r>
              <a:rPr lang="ja-JP" altLang="en-US" dirty="0" smtClean="0">
                <a:latin typeface="メイリオ" panose="020B0604030504040204" pitchFamily="50" charset="-128"/>
                <a:ea typeface="メイリオ" panose="020B0604030504040204" pitchFamily="50" charset="-128"/>
              </a:rPr>
              <a:t>のオブジェクト</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つまり飛び道具です</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が、対象オブジェクトに</a:t>
            </a:r>
            <a:r>
              <a:rPr lang="en-US" altLang="ja-JP" dirty="0" smtClean="0">
                <a:latin typeface="メイリオ" panose="020B0604030504040204" pitchFamily="50" charset="-128"/>
                <a:ea typeface="メイリオ" panose="020B0604030504040204" pitchFamily="50" charset="-128"/>
              </a:rPr>
              <a:t>Hit</a:t>
            </a:r>
            <a:r>
              <a:rPr lang="ja-JP" altLang="en-US" dirty="0" smtClean="0">
                <a:latin typeface="メイリオ" panose="020B0604030504040204" pitchFamily="50" charset="-128"/>
                <a:ea typeface="メイリオ" panose="020B0604030504040204" pitchFamily="50" charset="-128"/>
              </a:rPr>
              <a:t>したとこの</a:t>
            </a:r>
            <a:r>
              <a:rPr lang="en-US" altLang="ja-JP" dirty="0" smtClean="0">
                <a:latin typeface="メイリオ" panose="020B0604030504040204" pitchFamily="50" charset="-128"/>
                <a:ea typeface="メイリオ" panose="020B0604030504040204" pitchFamily="50" charset="-128"/>
              </a:rPr>
              <a:t>BP</a:t>
            </a:r>
            <a:r>
              <a:rPr lang="ja-JP" altLang="en-US" dirty="0" smtClean="0">
                <a:latin typeface="メイリオ" panose="020B0604030504040204" pitchFamily="50" charset="-128"/>
                <a:ea typeface="メイリオ" panose="020B0604030504040204" pitchFamily="50" charset="-128"/>
              </a:rPr>
              <a:t>を見ていきます</a:t>
            </a:r>
            <a:r>
              <a:rPr lang="en-US" altLang="ja-JP" dirty="0" smtClean="0">
                <a:latin typeface="メイリオ" panose="020B0604030504040204" pitchFamily="50" charset="-128"/>
                <a:ea typeface="メイリオ" panose="020B0604030504040204" pitchFamily="50" charset="-128"/>
              </a:rPr>
              <a:t>(</a:t>
            </a:r>
            <a:r>
              <a:rPr lang="ja-JP" altLang="en-US" dirty="0" smtClean="0">
                <a:latin typeface="メイリオ" panose="020B0604030504040204" pitchFamily="50" charset="-128"/>
                <a:ea typeface="メイリオ" panose="020B0604030504040204" pitchFamily="50" charset="-128"/>
              </a:rPr>
              <a:t>ゲームによって刀とかにしてもいいです</a:t>
            </a:r>
            <a:r>
              <a:rPr lang="en-US" altLang="ja-JP" dirty="0" smtClean="0">
                <a:latin typeface="メイリオ" panose="020B0604030504040204" pitchFamily="50" charset="-128"/>
                <a:ea typeface="メイリオ" panose="020B0604030504040204" pitchFamily="50" charset="-128"/>
              </a:rPr>
              <a:t>)</a:t>
            </a:r>
          </a:p>
          <a:p>
            <a:endParaRPr lang="en-US" altLang="ja-JP" dirty="0" smtClean="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smtClean="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ここがいきなり「ミソ」ですが、お気づきになりましたか？</a:t>
            </a:r>
            <a:r>
              <a:rPr lang="en-US" altLang="ja-JP" dirty="0" smtClean="0">
                <a:latin typeface="メイリオ" panose="020B0604030504040204" pitchFamily="50" charset="-128"/>
                <a:ea typeface="メイリオ" panose="020B0604030504040204" pitchFamily="50" charset="-128"/>
              </a:rPr>
              <a:t/>
            </a:r>
            <a:br>
              <a:rPr lang="en-US" altLang="ja-JP" dirty="0" smtClean="0">
                <a:latin typeface="メイリオ" panose="020B0604030504040204" pitchFamily="50" charset="-128"/>
                <a:ea typeface="メイリオ" panose="020B0604030504040204" pitchFamily="50" charset="-128"/>
              </a:rPr>
            </a:br>
            <a:r>
              <a:rPr lang="en-US" altLang="ja-JP" dirty="0" err="1" smtClean="0">
                <a:latin typeface="メイリオ" panose="020B0604030504040204" pitchFamily="50" charset="-128"/>
                <a:ea typeface="メイリオ" panose="020B0604030504040204" pitchFamily="50" charset="-128"/>
              </a:rPr>
              <a:t>CastToProcedualMeshComponent</a:t>
            </a:r>
            <a:r>
              <a:rPr lang="ja-JP" altLang="en-US" dirty="0" smtClean="0">
                <a:latin typeface="メイリオ" panose="020B0604030504040204" pitchFamily="50" charset="-128"/>
                <a:ea typeface="メイリオ" panose="020B0604030504040204" pitchFamily="50" charset="-128"/>
              </a:rPr>
              <a:t>です。</a:t>
            </a:r>
            <a:endParaRPr lang="en-US" altLang="ja-JP" dirty="0" smtClean="0">
              <a:latin typeface="メイリオ" panose="020B0604030504040204" pitchFamily="50" charset="-128"/>
              <a:ea typeface="メイリオ" panose="020B0604030504040204" pitchFamily="50" charset="-128"/>
            </a:endParaRPr>
          </a:p>
        </p:txBody>
      </p:sp>
      <p:pic>
        <p:nvPicPr>
          <p:cNvPr id="6" name="図 5"/>
          <p:cNvPicPr>
            <a:picLocks noChangeAspect="1"/>
          </p:cNvPicPr>
          <p:nvPr/>
        </p:nvPicPr>
        <p:blipFill>
          <a:blip r:embed="rId3"/>
          <a:stretch>
            <a:fillRect/>
          </a:stretch>
        </p:blipFill>
        <p:spPr>
          <a:xfrm>
            <a:off x="2947670" y="2854411"/>
            <a:ext cx="5743748" cy="2916469"/>
          </a:xfrm>
          <a:prstGeom prst="rect">
            <a:avLst/>
          </a:prstGeom>
        </p:spPr>
      </p:pic>
    </p:spTree>
    <p:extLst>
      <p:ext uri="{BB962C8B-B14F-4D97-AF65-F5344CB8AC3E}">
        <p14:creationId xmlns:p14="http://schemas.microsoft.com/office/powerpoint/2010/main" val="16663514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6A6C361903FA540AF4D79E6EA2B777C" ma:contentTypeVersion="10" ma:contentTypeDescription="新しいドキュメントを作成します。" ma:contentTypeScope="" ma:versionID="a58762b4e5a2f0d7e79df079d9a5c3a3">
  <xsd:schema xmlns:xsd="http://www.w3.org/2001/XMLSchema" xmlns:xs="http://www.w3.org/2001/XMLSchema" xmlns:p="http://schemas.microsoft.com/office/2006/metadata/properties" xmlns:ns2="aaa52e1c-8772-4366-aa63-bf636c80ebd4" xmlns:ns3="0c73c1f5-50cd-4477-a315-44bef7b8a847" targetNamespace="http://schemas.microsoft.com/office/2006/metadata/properties" ma:root="true" ma:fieldsID="8381f2cbfada7c64d1cffe0f0cd6ad83" ns2:_="" ns3:_="">
    <xsd:import namespace="aaa52e1c-8772-4366-aa63-bf636c80ebd4"/>
    <xsd:import namespace="0c73c1f5-50cd-4477-a315-44bef7b8a84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a52e1c-8772-4366-aa63-bf636c80eb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73c1f5-50cd-4477-a315-44bef7b8a847"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0AA908C-6A62-444C-97FD-CD1629EEE81C}"/>
</file>

<file path=customXml/itemProps2.xml><?xml version="1.0" encoding="utf-8"?>
<ds:datastoreItem xmlns:ds="http://schemas.openxmlformats.org/officeDocument/2006/customXml" ds:itemID="{55597743-6E3F-4D35-AC21-5F104AA9921D}"/>
</file>

<file path=customXml/itemProps3.xml><?xml version="1.0" encoding="utf-8"?>
<ds:datastoreItem xmlns:ds="http://schemas.openxmlformats.org/officeDocument/2006/customXml" ds:itemID="{1A0AAE1D-4D4D-4461-A54A-918B688E3F0C}"/>
</file>

<file path=docProps/app.xml><?xml version="1.0" encoding="utf-8"?>
<Properties xmlns="http://schemas.openxmlformats.org/officeDocument/2006/extended-properties" xmlns:vt="http://schemas.openxmlformats.org/officeDocument/2006/docPropsVTypes">
  <Template/>
  <TotalTime>1250</TotalTime>
  <Words>657</Words>
  <Application>Microsoft Office PowerPoint</Application>
  <PresentationFormat>ワイド画面</PresentationFormat>
  <Paragraphs>61</Paragraphs>
  <Slides>10</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10</vt:i4>
      </vt:variant>
    </vt:vector>
  </HeadingPairs>
  <TitlesOfParts>
    <vt:vector size="15" baseType="lpstr">
      <vt:lpstr>メイリオ</vt:lpstr>
      <vt:lpstr>游ゴシック</vt:lpstr>
      <vt:lpstr>游ゴシック Light</vt:lpstr>
      <vt:lpstr>Arial</vt:lpstr>
      <vt:lpstr>Office テーマ</vt:lpstr>
      <vt:lpstr>UnrealEngine4で メッシュを切断しよう(BP編)</vt:lpstr>
      <vt:lpstr>簡単に自己紹介</vt:lpstr>
      <vt:lpstr>本ライトニングトークの内容</vt:lpstr>
      <vt:lpstr>最初に参考にしたWebサイト</vt:lpstr>
      <vt:lpstr>alwei氏の解説を見てみる</vt:lpstr>
      <vt:lpstr>alwei氏の解説まとめ</vt:lpstr>
      <vt:lpstr>なぜ片方だけ「再切断できない」のか</vt:lpstr>
      <vt:lpstr>解決策(ではどうするのか？)</vt:lpstr>
      <vt:lpstr>具体的な解決法</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UnrealEngine4の機能 BPでメッシュの切断</dc:title>
  <dc:creator>川野　竜一</dc:creator>
  <cp:lastModifiedBy>川野　竜一</cp:lastModifiedBy>
  <cp:revision>50</cp:revision>
  <dcterms:created xsi:type="dcterms:W3CDTF">2020-04-22T00:25:05Z</dcterms:created>
  <dcterms:modified xsi:type="dcterms:W3CDTF">2020-04-25T05:07:58Z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0x010100A6A6C361903FA540AF4D79E6EA2B777C</vt:lpwstr>
  </property>
</Properties>
</file>